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675" r:id="rId3"/>
    <p:sldMasterId id="2147483682" r:id="rId4"/>
  </p:sldMasterIdLst>
  <p:notesMasterIdLst>
    <p:notesMasterId r:id="rId26"/>
  </p:notesMasterIdLst>
  <p:sldIdLst>
    <p:sldId id="258" r:id="rId5"/>
    <p:sldId id="260" r:id="rId6"/>
    <p:sldId id="264" r:id="rId7"/>
    <p:sldId id="263" r:id="rId8"/>
    <p:sldId id="261" r:id="rId9"/>
    <p:sldId id="265" r:id="rId10"/>
    <p:sldId id="267" r:id="rId11"/>
    <p:sldId id="275" r:id="rId12"/>
    <p:sldId id="277" r:id="rId13"/>
    <p:sldId id="274" r:id="rId14"/>
    <p:sldId id="276" r:id="rId15"/>
    <p:sldId id="262" r:id="rId16"/>
    <p:sldId id="270" r:id="rId17"/>
    <p:sldId id="280" r:id="rId18"/>
    <p:sldId id="278" r:id="rId19"/>
    <p:sldId id="268" r:id="rId20"/>
    <p:sldId id="269" r:id="rId21"/>
    <p:sldId id="279" r:id="rId22"/>
    <p:sldId id="273" r:id="rId23"/>
    <p:sldId id="266" r:id="rId24"/>
    <p:sldId id="28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32" autoAdjust="0"/>
    <p:restoredTop sz="80421" autoAdjust="0"/>
  </p:normalViewPr>
  <p:slideViewPr>
    <p:cSldViewPr snapToGrid="0" snapToObjects="1">
      <p:cViewPr varScale="1">
        <p:scale>
          <a:sx n="66" d="100"/>
          <a:sy n="66" d="100"/>
        </p:scale>
        <p:origin x="-125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Stakeholder Groups</a:t>
            </a:r>
          </a:p>
        </c:rich>
      </c:tx>
      <c:layout/>
      <c:overlay val="0"/>
    </c:title>
    <c:autoTitleDeleted val="0"/>
    <c:plotArea>
      <c:layout/>
      <c:pieChart>
        <c:varyColors val="1"/>
        <c:ser>
          <c:idx val="0"/>
          <c:order val="0"/>
          <c:tx>
            <c:strRef>
              <c:f>Sheet1!$B$1</c:f>
              <c:strCache>
                <c:ptCount val="1"/>
                <c:pt idx="0">
                  <c:v>Members</c:v>
                </c:pt>
              </c:strCache>
            </c:strRef>
          </c:tx>
          <c:cat>
            <c:strRef>
              <c:f>Sheet1!$A$2:$A$5</c:f>
              <c:strCache>
                <c:ptCount val="4"/>
                <c:pt idx="0">
                  <c:v>Civil Society </c:v>
                </c:pt>
                <c:pt idx="1">
                  <c:v>Tehcnical &amp; Academia</c:v>
                </c:pt>
                <c:pt idx="2">
                  <c:v>Private Sector</c:v>
                </c:pt>
                <c:pt idx="3">
                  <c:v>Government</c:v>
                </c:pt>
              </c:strCache>
            </c:strRef>
          </c:cat>
          <c:val>
            <c:numRef>
              <c:f>Sheet1!$B$2:$B$5</c:f>
              <c:numCache>
                <c:formatCode>General</c:formatCode>
                <c:ptCount val="4"/>
                <c:pt idx="0">
                  <c:v>38.0</c:v>
                </c:pt>
                <c:pt idx="1">
                  <c:v>31.0</c:v>
                </c:pt>
                <c:pt idx="2">
                  <c:v>6.0</c:v>
                </c:pt>
                <c:pt idx="3">
                  <c:v>8.0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8764274307882"/>
          <c:y val="0.270291564945221"/>
          <c:w val="0.389358071734588"/>
          <c:h val="0.65093284199339"/>
        </c:manualLayout>
      </c:layout>
      <c:overlay val="0"/>
      <c:txPr>
        <a:bodyPr/>
        <a:lstStyle/>
        <a:p>
          <a:pPr>
            <a:defRPr sz="1400"/>
          </a:pPr>
          <a:endParaRPr lang="en-US"/>
        </a:p>
      </c:txPr>
    </c:legend>
    <c:plotVisOnly val="1"/>
    <c:dispBlanksAs val="gap"/>
    <c:showDLblsOverMax val="0"/>
  </c:chart>
  <c:txPr>
    <a:bodyPr/>
    <a:lstStyle/>
    <a:p>
      <a:pPr>
        <a:defRPr sz="1800">
          <a:solidFill>
            <a:srgbClr val="FFFFFF"/>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smtClean="0"/>
              <a:t>Gender Balance</a:t>
            </a:r>
            <a:endParaRPr lang="en-US" dirty="0"/>
          </a:p>
        </c:rich>
      </c:tx>
      <c:layout/>
      <c:overlay val="0"/>
    </c:title>
    <c:autoTitleDeleted val="0"/>
    <c:plotArea>
      <c:layout/>
      <c:pieChart>
        <c:varyColors val="1"/>
        <c:ser>
          <c:idx val="0"/>
          <c:order val="0"/>
          <c:tx>
            <c:strRef>
              <c:f>Sheet1!$B$1</c:f>
              <c:strCache>
                <c:ptCount val="1"/>
                <c:pt idx="0">
                  <c:v>Members</c:v>
                </c:pt>
              </c:strCache>
            </c:strRef>
          </c:tx>
          <c:cat>
            <c:strRef>
              <c:f>Sheet1!$A$2:$A$3</c:f>
              <c:strCache>
                <c:ptCount val="2"/>
                <c:pt idx="0">
                  <c:v>Male</c:v>
                </c:pt>
                <c:pt idx="1">
                  <c:v>Female</c:v>
                </c:pt>
              </c:strCache>
            </c:strRef>
          </c:cat>
          <c:val>
            <c:numRef>
              <c:f>Sheet1!$B$2:$B$3</c:f>
              <c:numCache>
                <c:formatCode>General</c:formatCode>
                <c:ptCount val="2"/>
                <c:pt idx="0">
                  <c:v>57.0</c:v>
                </c:pt>
                <c:pt idx="1">
                  <c:v>26.0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8764274307882"/>
          <c:y val="0.270291564945221"/>
          <c:w val="0.389358071734588"/>
          <c:h val="0.65093284199339"/>
        </c:manualLayout>
      </c:layout>
      <c:overlay val="0"/>
      <c:txPr>
        <a:bodyPr/>
        <a:lstStyle/>
        <a:p>
          <a:pPr>
            <a:defRPr sz="1400"/>
          </a:pPr>
          <a:endParaRPr lang="en-US"/>
        </a:p>
      </c:txPr>
    </c:legend>
    <c:plotVisOnly val="1"/>
    <c:dispBlanksAs val="gap"/>
    <c:showDLblsOverMax val="0"/>
  </c:chart>
  <c:txPr>
    <a:bodyPr/>
    <a:lstStyle/>
    <a:p>
      <a:pPr>
        <a:defRPr sz="1800">
          <a:solidFill>
            <a:srgbClr val="FFFFFF"/>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608066-AEB6-1B4C-88FE-1320DDD80742}" type="datetimeFigureOut">
              <a:rPr lang="en-US" smtClean="0"/>
              <a:t>30/9/16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19509F-BC70-6047-BCC9-29DDE0316D5C}" type="slidenum">
              <a:rPr lang="en-US" smtClean="0"/>
              <a:t>‹#›</a:t>
            </a:fld>
            <a:endParaRPr lang="en-US"/>
          </a:p>
        </p:txBody>
      </p:sp>
    </p:spTree>
    <p:extLst>
      <p:ext uri="{BB962C8B-B14F-4D97-AF65-F5344CB8AC3E}">
        <p14:creationId xmlns:p14="http://schemas.microsoft.com/office/powerpoint/2010/main" val="31513944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9509F-BC70-6047-BCC9-29DDE0316D5C}" type="slidenum">
              <a:rPr lang="en-US" smtClean="0"/>
              <a:t>1</a:t>
            </a:fld>
            <a:endParaRPr lang="en-US"/>
          </a:p>
        </p:txBody>
      </p:sp>
    </p:spTree>
    <p:extLst>
      <p:ext uri="{BB962C8B-B14F-4D97-AF65-F5344CB8AC3E}">
        <p14:creationId xmlns:p14="http://schemas.microsoft.com/office/powerpoint/2010/main" val="294207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Vietnam and Malaysia</a:t>
            </a:r>
            <a:endParaRPr lang="en-US" dirty="0"/>
          </a:p>
        </p:txBody>
      </p:sp>
      <p:sp>
        <p:nvSpPr>
          <p:cNvPr id="4" name="Slide Number Placeholder 3"/>
          <p:cNvSpPr>
            <a:spLocks noGrp="1"/>
          </p:cNvSpPr>
          <p:nvPr>
            <p:ph type="sldNum" sz="quarter" idx="10"/>
          </p:nvPr>
        </p:nvSpPr>
        <p:spPr/>
        <p:txBody>
          <a:bodyPr/>
          <a:lstStyle/>
          <a:p>
            <a:fld id="{0119509F-BC70-6047-BCC9-29DDE0316D5C}" type="slidenum">
              <a:rPr lang="en-US" smtClean="0"/>
              <a:t>11</a:t>
            </a:fld>
            <a:endParaRPr lang="en-US"/>
          </a:p>
        </p:txBody>
      </p:sp>
    </p:spTree>
    <p:extLst>
      <p:ext uri="{BB962C8B-B14F-4D97-AF65-F5344CB8AC3E}">
        <p14:creationId xmlns:p14="http://schemas.microsoft.com/office/powerpoint/2010/main" val="62038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i="0" u="none" strike="noStrike" kern="1200" baseline="0" dirty="0" smtClean="0">
                <a:solidFill>
                  <a:schemeClr val="tx1"/>
                </a:solidFill>
                <a:latin typeface="+mn-lt"/>
                <a:ea typeface="+mn-ea"/>
                <a:cs typeface="+mn-cs"/>
              </a:rPr>
              <a:t>A New Internet Era – Merging Physical Space with Cyberspace </a:t>
            </a:r>
          </a:p>
          <a:p>
            <a:endParaRPr lang="en-US" sz="1200" b="1" kern="1200" dirty="0" smtClean="0">
              <a:solidFill>
                <a:schemeClr val="tx1"/>
              </a:solidFill>
              <a:latin typeface="+mn-lt"/>
              <a:ea typeface="ＭＳ Ｐゴシック" charset="0"/>
              <a:cs typeface="ＭＳ Ｐゴシック" charset="0"/>
            </a:endParaRPr>
          </a:p>
          <a:p>
            <a:r>
              <a:rPr lang="en-US" sz="1200" b="1" kern="1200" dirty="0" smtClean="0">
                <a:solidFill>
                  <a:schemeClr val="tx1"/>
                </a:solidFill>
                <a:latin typeface="+mn-lt"/>
                <a:ea typeface="ＭＳ Ｐゴシック" charset="0"/>
                <a:cs typeface="ＭＳ Ｐゴシック" charset="0"/>
              </a:rPr>
              <a:t>1. The Future Impact of IANA Transition </a:t>
            </a:r>
            <a:r>
              <a:rPr lang="en-US" sz="1200" b="0" kern="1200" dirty="0" smtClean="0">
                <a:solidFill>
                  <a:schemeClr val="tx1"/>
                </a:solidFill>
                <a:latin typeface="+mn-lt"/>
                <a:ea typeface="ＭＳ Ｐゴシック" charset="0"/>
                <a:cs typeface="ＭＳ Ｐゴシック" charset="0"/>
              </a:rPr>
              <a:t>The IANA transition proposal is expected to be submitted to USG sometime in the early 2016. There are many new designs arising from the proposals, from those related to institution to those of mechanism, some of which are very different from what we are used to. How does it work? What is changed? What may be the impact?</a:t>
            </a:r>
          </a:p>
          <a:p>
            <a:r>
              <a:rPr lang="en-US" sz="1200" b="1" kern="1200" dirty="0" smtClean="0">
                <a:solidFill>
                  <a:schemeClr val="tx1"/>
                </a:solidFill>
                <a:latin typeface="+mn-lt"/>
                <a:ea typeface="ＭＳ Ｐゴシック" charset="0"/>
                <a:cs typeface="ＭＳ Ｐゴシック" charset="0"/>
              </a:rPr>
              <a:t>2. Security </a:t>
            </a:r>
            <a:r>
              <a:rPr lang="en-US" sz="1200" b="0" kern="1200" dirty="0" smtClean="0">
                <a:solidFill>
                  <a:schemeClr val="tx1"/>
                </a:solidFill>
                <a:latin typeface="+mn-lt"/>
                <a:ea typeface="ＭＳ Ｐゴシック" charset="0"/>
                <a:cs typeface="ＭＳ Ｐゴシック" charset="0"/>
              </a:rPr>
              <a:t>Cyber Security, the protection of information systems from damage and disruption, is critical not just to the stability of cyberspace, but also increasingly important to the  physical world. At the same time, Privacy and Data Protection are also hot issues that nations are grappling with in this new era. Where is the balance between security and privacy/data protection?</a:t>
            </a:r>
          </a:p>
          <a:p>
            <a:r>
              <a:rPr lang="en-US" sz="1200" b="1" kern="1200" dirty="0" smtClean="0">
                <a:solidFill>
                  <a:schemeClr val="tx1"/>
                </a:solidFill>
                <a:latin typeface="+mn-lt"/>
                <a:ea typeface="ＭＳ Ｐゴシック" charset="0"/>
                <a:cs typeface="ＭＳ Ｐゴシック" charset="0"/>
              </a:rPr>
              <a:t>3. Human Rights </a:t>
            </a:r>
            <a:r>
              <a:rPr lang="en-US" sz="1200" b="0" kern="1200" dirty="0" smtClean="0">
                <a:solidFill>
                  <a:schemeClr val="tx1"/>
                </a:solidFill>
                <a:latin typeface="+mn-lt"/>
                <a:ea typeface="ＭＳ Ｐゴシック" charset="0"/>
                <a:cs typeface="ＭＳ Ｐゴシック" charset="0"/>
              </a:rPr>
              <a:t>Human rights are central to a “New Internet Era.” Human rights standard should apply to the internet environment in the areas of access and development, freedom of expression, right to assembly and privacy as well as on the right to education, health, culture and to a broad range of other rights. The impacts of new laws and policies on cyber-security, data protection, surveillance, anonymity, intermediary liability on human rights have been subject to intense scrutiny and debate by all </a:t>
            </a:r>
            <a:r>
              <a:rPr lang="en-US" sz="1200" b="0" kern="1200" dirty="0" err="1" smtClean="0">
                <a:solidFill>
                  <a:schemeClr val="tx1"/>
                </a:solidFill>
                <a:latin typeface="+mn-lt"/>
                <a:ea typeface="ＭＳ Ｐゴシック" charset="0"/>
                <a:cs typeface="ＭＳ Ｐゴシック" charset="0"/>
              </a:rPr>
              <a:t>stakeholders.How</a:t>
            </a:r>
            <a:r>
              <a:rPr lang="en-US" sz="1200" b="0" kern="1200" dirty="0" smtClean="0">
                <a:solidFill>
                  <a:schemeClr val="tx1"/>
                </a:solidFill>
                <a:latin typeface="+mn-lt"/>
                <a:ea typeface="ＭＳ Ｐゴシック" charset="0"/>
                <a:cs typeface="ＭＳ Ｐゴシック" charset="0"/>
              </a:rPr>
              <a:t> should human rights online be enforced, and by whom? What are the main instruments to engage all sectors and make them accountable for human rights protection? How are new laws pertaining to </a:t>
            </a:r>
            <a:r>
              <a:rPr lang="en-US" sz="1200" b="0" kern="1200" dirty="0" err="1" smtClean="0">
                <a:solidFill>
                  <a:schemeClr val="tx1"/>
                </a:solidFill>
                <a:latin typeface="+mn-lt"/>
                <a:ea typeface="ＭＳ Ｐゴシック" charset="0"/>
                <a:cs typeface="ＭＳ Ｐゴシック" charset="0"/>
              </a:rPr>
              <a:t>cybersecurity</a:t>
            </a:r>
            <a:r>
              <a:rPr lang="en-US" sz="1200" b="0" kern="1200" dirty="0" smtClean="0">
                <a:solidFill>
                  <a:schemeClr val="tx1"/>
                </a:solidFill>
                <a:latin typeface="+mn-lt"/>
                <a:ea typeface="ＭＳ Ｐゴシック" charset="0"/>
                <a:cs typeface="ＭＳ Ｐゴシック" charset="0"/>
              </a:rPr>
              <a:t> affecting freedom of expression, assembly, and privacy online? What protections exist in different countries, and what best practices are being developed? What standards for human rights protection should ICT companies, service providers and infrastructure providers follow?</a:t>
            </a:r>
          </a:p>
          <a:p>
            <a:r>
              <a:rPr lang="en-US" sz="1200" b="1" kern="1200" dirty="0" smtClean="0">
                <a:solidFill>
                  <a:schemeClr val="tx1"/>
                </a:solidFill>
                <a:latin typeface="+mn-lt"/>
                <a:ea typeface="ＭＳ Ｐゴシック" charset="0"/>
                <a:cs typeface="ＭＳ Ｐゴシック" charset="0"/>
              </a:rPr>
              <a:t>4. Impacts of International Agreements and Policies</a:t>
            </a:r>
            <a:r>
              <a:rPr lang="en-US" sz="1200" b="0" kern="1200" dirty="0" smtClean="0">
                <a:solidFill>
                  <a:schemeClr val="tx1"/>
                </a:solidFill>
                <a:latin typeface="+mn-lt"/>
                <a:ea typeface="ＭＳ Ｐゴシック" charset="0"/>
                <a:cs typeface="ＭＳ Ｐゴシック" charset="0"/>
              </a:rPr>
              <a:t> Trans-Pacific Partnership (TPP)’s and a couple of other multilateral free trade agreements’ impact to Cyberspace. Concluded recently, TPP’s implication extends to intellectual property (such as copyright and domain name dispute resolution) and cross-border data flow issues, while US congress did not approve SOPA. What will be the impact on </a:t>
            </a:r>
            <a:r>
              <a:rPr lang="en-US" sz="1200" b="0" kern="1200" dirty="0" err="1" smtClean="0">
                <a:solidFill>
                  <a:schemeClr val="tx1"/>
                </a:solidFill>
                <a:latin typeface="+mn-lt"/>
                <a:ea typeface="ＭＳ Ｐゴシック" charset="0"/>
                <a:cs typeface="ＭＳ Ｐゴシック" charset="0"/>
              </a:rPr>
              <a:t>ccTLDs</a:t>
            </a:r>
            <a:r>
              <a:rPr lang="en-US" sz="1200" b="0" kern="1200" dirty="0" smtClean="0">
                <a:solidFill>
                  <a:schemeClr val="tx1"/>
                </a:solidFill>
                <a:latin typeface="+mn-lt"/>
                <a:ea typeface="ＭＳ Ｐゴシック" charset="0"/>
                <a:cs typeface="ＭＳ Ｐゴシック" charset="0"/>
              </a:rPr>
              <a:t>, </a:t>
            </a:r>
            <a:r>
              <a:rPr lang="en-US" sz="1200" b="0" kern="1200" dirty="0" err="1" smtClean="0">
                <a:solidFill>
                  <a:schemeClr val="tx1"/>
                </a:solidFill>
                <a:latin typeface="+mn-lt"/>
                <a:ea typeface="ＭＳ Ｐゴシック" charset="0"/>
                <a:cs typeface="ＭＳ Ｐゴシック" charset="0"/>
              </a:rPr>
              <a:t>etc</a:t>
            </a:r>
            <a:r>
              <a:rPr lang="en-US" sz="1200" b="0" kern="1200" dirty="0" smtClean="0">
                <a:solidFill>
                  <a:schemeClr val="tx1"/>
                </a:solidFill>
                <a:latin typeface="+mn-lt"/>
                <a:ea typeface="ＭＳ Ｐゴシック" charset="0"/>
                <a:cs typeface="ＭＳ Ｐゴシック" charset="0"/>
              </a:rPr>
              <a:t>? What are the impacts of such agreements on Internet community?</a:t>
            </a:r>
          </a:p>
          <a:p>
            <a:r>
              <a:rPr lang="en-US" sz="1200" b="1" kern="1200" dirty="0" smtClean="0">
                <a:solidFill>
                  <a:schemeClr val="tx1"/>
                </a:solidFill>
                <a:latin typeface="+mn-lt"/>
                <a:ea typeface="ＭＳ Ｐゴシック" charset="0"/>
                <a:cs typeface="ＭＳ Ｐゴシック" charset="0"/>
              </a:rPr>
              <a:t>5. Universality </a:t>
            </a:r>
            <a:r>
              <a:rPr lang="en-US" sz="1200" b="0" kern="1200" dirty="0" smtClean="0">
                <a:solidFill>
                  <a:schemeClr val="tx1"/>
                </a:solidFill>
                <a:latin typeface="+mn-lt"/>
                <a:ea typeface="ＭＳ Ｐゴシック" charset="0"/>
                <a:cs typeface="ＭＳ Ｐゴシック" charset="0"/>
              </a:rPr>
              <a:t>The next era will involve global changes to the Internet, such as the deployment of IPv6, and internationalized domain names and email addresses.  What progress is being made, and how can we do more towards these important global developments?</a:t>
            </a:r>
          </a:p>
          <a:p>
            <a:r>
              <a:rPr lang="en-US" sz="1200" b="1" kern="1200" dirty="0" smtClean="0">
                <a:solidFill>
                  <a:schemeClr val="tx1"/>
                </a:solidFill>
                <a:latin typeface="+mn-lt"/>
                <a:ea typeface="ＭＳ Ｐゴシック" charset="0"/>
                <a:cs typeface="ＭＳ Ｐゴシック" charset="0"/>
              </a:rPr>
              <a:t>6. Cyber Connectivity </a:t>
            </a:r>
            <a:r>
              <a:rPr lang="en-US" sz="1200" b="0" kern="1200" dirty="0" smtClean="0">
                <a:solidFill>
                  <a:schemeClr val="tx1"/>
                </a:solidFill>
                <a:latin typeface="+mn-lt"/>
                <a:ea typeface="ＭＳ Ｐゴシック" charset="0"/>
                <a:cs typeface="ＭＳ Ｐゴシック" charset="0"/>
              </a:rPr>
              <a:t>Increased connectivity is driving digital transformation at unprecedented rates and has the potential to bridge the digital divide and even wealth gap. It is also changing traditional business models – one of the more recent developments has been the growth of </a:t>
            </a:r>
            <a:r>
              <a:rPr lang="en-US" sz="1200" b="0" kern="1200" dirty="0" err="1" smtClean="0">
                <a:solidFill>
                  <a:schemeClr val="tx1"/>
                </a:solidFill>
                <a:latin typeface="+mn-lt"/>
                <a:ea typeface="ＭＳ Ｐゴシック" charset="0"/>
                <a:cs typeface="ＭＳ Ｐゴシック" charset="0"/>
              </a:rPr>
              <a:t>IoT</a:t>
            </a:r>
            <a:r>
              <a:rPr lang="en-US" sz="1200" b="0" kern="1200" dirty="0" smtClean="0">
                <a:solidFill>
                  <a:schemeClr val="tx1"/>
                </a:solidFill>
                <a:latin typeface="+mn-lt"/>
                <a:ea typeface="ＭＳ Ｐゴシック" charset="0"/>
                <a:cs typeface="ＭＳ Ｐゴシック" charset="0"/>
              </a:rPr>
              <a:t> (Internet of Things) and ubiquitous use of technology, from the global industrial economy right down to our personal lives. What developments can we expect in the new era, what potential do they hold?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5BFB1B1-7808-1F41-977E-EA4BDD23FDD9}" type="slidenum">
              <a:rPr lang="en-US" smtClean="0"/>
              <a:pPr>
                <a:defRPr/>
              </a:pPr>
              <a:t>12</a:t>
            </a:fld>
            <a:endParaRPr lang="en-US"/>
          </a:p>
        </p:txBody>
      </p:sp>
    </p:spTree>
    <p:extLst>
      <p:ext uri="{BB962C8B-B14F-4D97-AF65-F5344CB8AC3E}">
        <p14:creationId xmlns:p14="http://schemas.microsoft.com/office/powerpoint/2010/main" val="3568456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119509F-BC70-6047-BCC9-29DDE0316D5C}" type="slidenum">
              <a:rPr lang="en-US" smtClean="0"/>
              <a:t>13</a:t>
            </a:fld>
            <a:endParaRPr lang="en-US"/>
          </a:p>
        </p:txBody>
      </p:sp>
    </p:spTree>
    <p:extLst>
      <p:ext uri="{BB962C8B-B14F-4D97-AF65-F5344CB8AC3E}">
        <p14:creationId xmlns:p14="http://schemas.microsoft.com/office/powerpoint/2010/main" val="3403061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dirty="0" smtClean="0">
                <a:solidFill>
                  <a:schemeClr val="tx1"/>
                </a:solidFill>
                <a:latin typeface="+mn-lt"/>
                <a:ea typeface="ＭＳ Ｐゴシック" charset="0"/>
                <a:cs typeface="ＭＳ Ｐゴシック" charset="0"/>
              </a:rPr>
              <a:t>Background</a:t>
            </a:r>
            <a:endParaRPr lang="en-US" sz="1200" b="0" u="none" kern="1200" dirty="0" smtClean="0">
              <a:solidFill>
                <a:schemeClr val="tx1"/>
              </a:solidFill>
              <a:latin typeface="+mn-lt"/>
              <a:ea typeface="ＭＳ Ｐゴシック" charset="0"/>
              <a:cs typeface="ＭＳ Ｐゴシック" charset="0"/>
            </a:endParaRPr>
          </a:p>
          <a:p>
            <a:pPr marL="171450" indent="-171450">
              <a:buFontTx/>
              <a:buChar char="-"/>
            </a:pPr>
            <a:r>
              <a:rPr lang="en-US" sz="1200" b="0" u="none" kern="1200" dirty="0" smtClean="0">
                <a:solidFill>
                  <a:schemeClr val="tx1"/>
                </a:solidFill>
                <a:latin typeface="+mn-lt"/>
                <a:ea typeface="ＭＳ Ｐゴシック" charset="0"/>
                <a:cs typeface="ＭＳ Ｐゴシック" charset="0"/>
              </a:rPr>
              <a:t>First</a:t>
            </a:r>
            <a:r>
              <a:rPr lang="en-US" sz="1200" b="0" u="none" kern="1200" baseline="0" dirty="0" smtClean="0">
                <a:solidFill>
                  <a:schemeClr val="tx1"/>
                </a:solidFill>
                <a:latin typeface="+mn-lt"/>
                <a:ea typeface="ＭＳ Ｐゴシック" charset="0"/>
                <a:cs typeface="ＭＳ Ｐゴシック" charset="0"/>
              </a:rPr>
              <a:t> time </a:t>
            </a:r>
            <a:r>
              <a:rPr lang="en-US" sz="1200" b="0" u="none" kern="1200" baseline="0" dirty="0" err="1" smtClean="0">
                <a:solidFill>
                  <a:schemeClr val="tx1"/>
                </a:solidFill>
                <a:latin typeface="+mn-lt"/>
                <a:ea typeface="ＭＳ Ｐゴシック" charset="0"/>
                <a:cs typeface="ＭＳ Ｐゴシック" charset="0"/>
              </a:rPr>
              <a:t>experiemented</a:t>
            </a:r>
            <a:r>
              <a:rPr lang="en-US" sz="1200" b="0" u="none" kern="1200" baseline="0" dirty="0" smtClean="0">
                <a:solidFill>
                  <a:schemeClr val="tx1"/>
                </a:solidFill>
                <a:latin typeface="+mn-lt"/>
                <a:ea typeface="ＭＳ Ｐゴシック" charset="0"/>
                <a:cs typeface="ＭＳ Ｐゴシック" charset="0"/>
              </a:rPr>
              <a:t> in Macau 2015 hoping to engage a wider AP community on the discussion </a:t>
            </a:r>
          </a:p>
          <a:p>
            <a:pPr marL="171450" indent="-171450">
              <a:buFontTx/>
              <a:buChar char="-"/>
            </a:pPr>
            <a:r>
              <a:rPr lang="en-US" sz="1200" b="0" u="none" kern="1200" dirty="0" smtClean="0">
                <a:solidFill>
                  <a:schemeClr val="tx1"/>
                </a:solidFill>
                <a:latin typeface="+mn-lt"/>
                <a:ea typeface="ＭＳ Ｐゴシック" charset="0"/>
                <a:cs typeface="ＭＳ Ｐゴシック" charset="0"/>
              </a:rPr>
              <a:t>it is the hope of the </a:t>
            </a:r>
            <a:r>
              <a:rPr lang="en-US" sz="1200" b="0" u="none" kern="1200" dirty="0" err="1" smtClean="0">
                <a:solidFill>
                  <a:schemeClr val="tx1"/>
                </a:solidFill>
                <a:latin typeface="+mn-lt"/>
                <a:ea typeface="ＭＳ Ｐゴシック" charset="0"/>
                <a:cs typeface="ＭＳ Ｐゴシック" charset="0"/>
              </a:rPr>
              <a:t>APrIGF</a:t>
            </a:r>
            <a:r>
              <a:rPr lang="en-US" sz="1200" b="0" u="none" kern="1200" dirty="0" smtClean="0">
                <a:solidFill>
                  <a:schemeClr val="tx1"/>
                </a:solidFill>
                <a:latin typeface="+mn-lt"/>
                <a:ea typeface="ＭＳ Ｐゴシック" charset="0"/>
                <a:cs typeface="ＭＳ Ｐゴシック" charset="0"/>
              </a:rPr>
              <a:t> MSG that the development of the Outcomes Document can help drive active participation in the movement, as well as to allow for a platform to project voices, views and thoughts in the Asia Pacific region as contributions to relevant global, national, local and international forums on Internet Governance.</a:t>
            </a:r>
          </a:p>
          <a:p>
            <a:r>
              <a:rPr lang="en-US" sz="1200" b="0" u="none" kern="1200" dirty="0" smtClean="0">
                <a:solidFill>
                  <a:schemeClr val="tx1"/>
                </a:solidFill>
                <a:latin typeface="+mn-lt"/>
                <a:ea typeface="ＭＳ Ｐゴシック" charset="0"/>
                <a:cs typeface="ＭＳ Ｐゴシック" charset="0"/>
              </a:rPr>
              <a:t>- With the</a:t>
            </a:r>
            <a:r>
              <a:rPr lang="en-US" sz="1200" b="0" u="none" kern="1200" baseline="0" dirty="0" smtClean="0">
                <a:solidFill>
                  <a:schemeClr val="tx1"/>
                </a:solidFill>
                <a:latin typeface="+mn-lt"/>
                <a:ea typeface="ＭＳ Ｐゴシック" charset="0"/>
                <a:cs typeface="ＭＳ Ｐゴシック" charset="0"/>
              </a:rPr>
              <a:t> success, we continue this year with a longer process for public input to include a wider community</a:t>
            </a:r>
            <a:endParaRPr lang="en-US" sz="1200" b="0" u="none" kern="1200" dirty="0" smtClean="0">
              <a:solidFill>
                <a:schemeClr val="tx1"/>
              </a:solidFill>
              <a:latin typeface="+mn-lt"/>
              <a:ea typeface="ＭＳ Ｐゴシック" charset="0"/>
              <a:cs typeface="ＭＳ Ｐゴシック" charset="0"/>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dirty="0" smtClean="0">
                <a:solidFill>
                  <a:schemeClr val="tx1"/>
                </a:solidFill>
                <a:latin typeface="+mn-lt"/>
                <a:ea typeface="ＭＳ Ｐゴシック" charset="0"/>
                <a:cs typeface="ＭＳ Ｐゴシック" charset="0"/>
              </a:rPr>
              <a:t>- With</a:t>
            </a:r>
            <a:r>
              <a:rPr lang="en-US" sz="1200" b="0" u="none" kern="1200" baseline="0" dirty="0" smtClean="0">
                <a:solidFill>
                  <a:schemeClr val="tx1"/>
                </a:solidFill>
                <a:latin typeface="+mn-lt"/>
                <a:ea typeface="ＭＳ Ｐゴシック" charset="0"/>
                <a:cs typeface="ＭＳ Ｐゴシック" charset="0"/>
              </a:rPr>
              <a:t> special highlights on the </a:t>
            </a:r>
            <a:r>
              <a:rPr lang="en-US" sz="1200" b="0" u="none" kern="1200" baseline="0" dirty="0" err="1" smtClean="0">
                <a:solidFill>
                  <a:schemeClr val="tx1"/>
                </a:solidFill>
                <a:latin typeface="+mn-lt"/>
                <a:ea typeface="ＭＳ Ｐゴシック" charset="0"/>
                <a:cs typeface="ＭＳ Ｐゴシック" charset="0"/>
              </a:rPr>
              <a:t>Intersessional</a:t>
            </a:r>
            <a:r>
              <a:rPr lang="en-US" sz="1200" b="0" u="none" kern="1200" baseline="0" dirty="0" smtClean="0">
                <a:solidFill>
                  <a:schemeClr val="tx1"/>
                </a:solidFill>
                <a:latin typeface="+mn-lt"/>
                <a:ea typeface="ＭＳ Ｐゴシック" charset="0"/>
                <a:cs typeface="ＭＳ Ｐゴシック" charset="0"/>
              </a:rPr>
              <a:t> work on Connecting the Next Billion,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baseline="0" dirty="0" smtClean="0">
                <a:solidFill>
                  <a:schemeClr val="tx1"/>
                </a:solidFill>
                <a:latin typeface="+mn-lt"/>
                <a:ea typeface="ＭＳ Ｐゴシック" charset="0"/>
                <a:cs typeface="ＭＳ Ｐゴシック" charset="0"/>
              </a:rPr>
              <a:t>- And also considering the SDGs set forth by UN for the 2030 agenda</a:t>
            </a:r>
            <a:endParaRPr lang="en-US" sz="1200" b="0" u="none" kern="1200" dirty="0" smtClean="0">
              <a:solidFill>
                <a:schemeClr val="tx1"/>
              </a:solidFill>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0119509F-BC70-6047-BCC9-29DDE0316D5C}" type="slidenum">
              <a:rPr lang="en-US" smtClean="0"/>
              <a:t>15</a:t>
            </a:fld>
            <a:endParaRPr lang="en-US"/>
          </a:p>
        </p:txBody>
      </p:sp>
    </p:spTree>
    <p:extLst>
      <p:ext uri="{BB962C8B-B14F-4D97-AF65-F5344CB8AC3E}">
        <p14:creationId xmlns:p14="http://schemas.microsoft.com/office/powerpoint/2010/main" val="202564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kern="1200" dirty="0" smtClean="0">
              <a:solidFill>
                <a:schemeClr val="tx1"/>
              </a:solidFill>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0119509F-BC70-6047-BCC9-29DDE0316D5C}" type="slidenum">
              <a:rPr lang="en-US" smtClean="0"/>
              <a:t>16</a:t>
            </a:fld>
            <a:endParaRPr lang="en-US"/>
          </a:p>
        </p:txBody>
      </p:sp>
    </p:spTree>
    <p:extLst>
      <p:ext uri="{BB962C8B-B14F-4D97-AF65-F5344CB8AC3E}">
        <p14:creationId xmlns:p14="http://schemas.microsoft.com/office/powerpoint/2010/main" val="3011675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u="none"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0119509F-BC70-6047-BCC9-29DDE0316D5C}" type="slidenum">
              <a:rPr lang="en-US" smtClean="0"/>
              <a:t>17</a:t>
            </a:fld>
            <a:endParaRPr lang="en-US"/>
          </a:p>
        </p:txBody>
      </p:sp>
    </p:spTree>
    <p:extLst>
      <p:ext uri="{BB962C8B-B14F-4D97-AF65-F5344CB8AC3E}">
        <p14:creationId xmlns:p14="http://schemas.microsoft.com/office/powerpoint/2010/main" val="702183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dirty="0" smtClean="0">
                <a:solidFill>
                  <a:schemeClr val="tx1"/>
                </a:solidFill>
                <a:latin typeface="+mn-lt"/>
                <a:ea typeface="ＭＳ Ｐゴシック" charset="0"/>
                <a:cs typeface="ＭＳ Ｐゴシック" charset="0"/>
              </a:rPr>
              <a:t>- With</a:t>
            </a:r>
            <a:r>
              <a:rPr lang="en-US" sz="1200" b="0" u="none" kern="1200" baseline="0" dirty="0" smtClean="0">
                <a:solidFill>
                  <a:schemeClr val="tx1"/>
                </a:solidFill>
                <a:latin typeface="+mn-lt"/>
                <a:ea typeface="ＭＳ Ｐゴシック" charset="0"/>
                <a:cs typeface="ＭＳ Ｐゴシック" charset="0"/>
              </a:rPr>
              <a:t> special highlights on the </a:t>
            </a:r>
            <a:r>
              <a:rPr lang="en-US" sz="1200" b="0" u="none" kern="1200" baseline="0" dirty="0" err="1" smtClean="0">
                <a:solidFill>
                  <a:schemeClr val="tx1"/>
                </a:solidFill>
                <a:latin typeface="+mn-lt"/>
                <a:ea typeface="ＭＳ Ｐゴシック" charset="0"/>
                <a:cs typeface="ＭＳ Ｐゴシック" charset="0"/>
              </a:rPr>
              <a:t>Intersessional</a:t>
            </a:r>
            <a:r>
              <a:rPr lang="en-US" sz="1200" b="0" u="none" kern="1200" baseline="0" dirty="0" smtClean="0">
                <a:solidFill>
                  <a:schemeClr val="tx1"/>
                </a:solidFill>
                <a:latin typeface="+mn-lt"/>
                <a:ea typeface="ＭＳ Ｐゴシック" charset="0"/>
                <a:cs typeface="ＭＳ Ｐゴシック" charset="0"/>
              </a:rPr>
              <a:t> work on Connecting the Next Billion,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baseline="0" dirty="0" smtClean="0">
                <a:solidFill>
                  <a:schemeClr val="tx1"/>
                </a:solidFill>
                <a:latin typeface="+mn-lt"/>
                <a:ea typeface="ＭＳ Ｐゴシック" charset="0"/>
                <a:cs typeface="ＭＳ Ｐゴシック" charset="0"/>
              </a:rPr>
              <a:t>- And also considering the SDGs set forth by UN for the 2030 agenda</a:t>
            </a:r>
            <a:endParaRPr lang="en-US" sz="1200" b="0" u="none" kern="1200" dirty="0" smtClean="0">
              <a:solidFill>
                <a:schemeClr val="tx1"/>
              </a:solidFill>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0119509F-BC70-6047-BCC9-29DDE0316D5C}" type="slidenum">
              <a:rPr lang="en-US" smtClean="0"/>
              <a:t>18</a:t>
            </a:fld>
            <a:endParaRPr lang="en-US"/>
          </a:p>
        </p:txBody>
      </p:sp>
    </p:spTree>
    <p:extLst>
      <p:ext uri="{BB962C8B-B14F-4D97-AF65-F5344CB8AC3E}">
        <p14:creationId xmlns:p14="http://schemas.microsoft.com/office/powerpoint/2010/main" val="2947825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National</a:t>
            </a:r>
            <a:r>
              <a:rPr lang="en-US" baseline="0" dirty="0" smtClean="0"/>
              <a:t> IGFs</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Self-organized committee</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support and</a:t>
            </a:r>
            <a:r>
              <a:rPr lang="en-US" baseline="0" dirty="0" smtClean="0"/>
              <a:t> coordinate the organizational work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Promote and encourage the dialogue of IG related issues in AP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Interface between global IGF community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Openness, transparency and multi-stakeholder cooperation</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Open to any interested</a:t>
            </a:r>
            <a:r>
              <a:rPr lang="en-US" baseline="0" dirty="0" smtClean="0"/>
              <a:t> individuals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5BFB1B1-7808-1F41-977E-EA4BDD23FDD9}" type="slidenum">
              <a:rPr lang="en-US" smtClean="0"/>
              <a:pPr>
                <a:defRPr/>
              </a:pPr>
              <a:t>20</a:t>
            </a:fld>
            <a:endParaRPr lang="en-US"/>
          </a:p>
        </p:txBody>
      </p:sp>
    </p:spTree>
    <p:extLst>
      <p:ext uri="{BB962C8B-B14F-4D97-AF65-F5344CB8AC3E}">
        <p14:creationId xmlns:p14="http://schemas.microsoft.com/office/powerpoint/2010/main" val="764734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An open platform for the multi-stakeholders to come together </a:t>
            </a:r>
          </a:p>
          <a:p>
            <a:pPr marL="171450" indent="-171450">
              <a:buFontTx/>
              <a:buChar char="-"/>
            </a:pPr>
            <a:r>
              <a:rPr lang="en-US" baseline="0" dirty="0" smtClean="0"/>
              <a:t>Discuss and identify the issues that are relevant and important to our region</a:t>
            </a:r>
          </a:p>
          <a:p>
            <a:pPr marL="171450" indent="-171450">
              <a:buFontTx/>
              <a:buChar char="-"/>
            </a:pPr>
            <a:r>
              <a:rPr lang="en-US" baseline="0" dirty="0" smtClean="0"/>
              <a:t>Advance the IG discussions within Asia Pacific and contribute to the global discussions </a:t>
            </a:r>
          </a:p>
          <a:p>
            <a:pPr marL="171450" indent="-171450">
              <a:buFontTx/>
              <a:buChar char="-"/>
            </a:pPr>
            <a:r>
              <a:rPr lang="en-US" dirty="0" smtClean="0"/>
              <a:t>Community</a:t>
            </a:r>
            <a:r>
              <a:rPr lang="en-US" baseline="0" dirty="0" smtClean="0"/>
              <a:t> &amp; Consensus driven </a:t>
            </a:r>
            <a:r>
              <a:rPr lang="en-US" baseline="0" dirty="0" err="1" smtClean="0"/>
              <a:t>Initiatlive</a:t>
            </a:r>
            <a:r>
              <a:rPr lang="en-US" baseline="0" dirty="0" smtClean="0"/>
              <a:t> on a voluntary basis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For collaboration </a:t>
            </a:r>
          </a:p>
        </p:txBody>
      </p:sp>
      <p:sp>
        <p:nvSpPr>
          <p:cNvPr id="4" name="Slide Number Placeholder 3"/>
          <p:cNvSpPr>
            <a:spLocks noGrp="1"/>
          </p:cNvSpPr>
          <p:nvPr>
            <p:ph type="sldNum" sz="quarter" idx="10"/>
          </p:nvPr>
        </p:nvSpPr>
        <p:spPr/>
        <p:txBody>
          <a:bodyPr/>
          <a:lstStyle/>
          <a:p>
            <a:pPr>
              <a:defRPr/>
            </a:pPr>
            <a:fld id="{C5BFB1B1-7808-1F41-977E-EA4BDD23FDD9}" type="slidenum">
              <a:rPr lang="en-US" smtClean="0"/>
              <a:pPr>
                <a:defRPr/>
              </a:pPr>
              <a:t>2</a:t>
            </a:fld>
            <a:endParaRPr lang="en-US"/>
          </a:p>
        </p:txBody>
      </p:sp>
    </p:spTree>
    <p:extLst>
      <p:ext uri="{BB962C8B-B14F-4D97-AF65-F5344CB8AC3E}">
        <p14:creationId xmlns:p14="http://schemas.microsoft.com/office/powerpoint/2010/main" val="321406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Since the start of </a:t>
            </a:r>
            <a:r>
              <a:rPr lang="en-US" dirty="0" err="1" smtClean="0"/>
              <a:t>APrIGF</a:t>
            </a:r>
            <a:r>
              <a:rPr lang="en-US" baseline="0" dirty="0" smtClean="0"/>
              <a:t>,</a:t>
            </a:r>
          </a:p>
          <a:p>
            <a:pPr marL="171450" indent="-171450">
              <a:buFontTx/>
              <a:buChar char="-"/>
            </a:pPr>
            <a:r>
              <a:rPr lang="en-US" baseline="0" dirty="0" smtClean="0"/>
              <a:t>Run in parallel the Youth IGF</a:t>
            </a:r>
          </a:p>
          <a:p>
            <a:pPr marL="171450" indent="-171450">
              <a:buFontTx/>
              <a:buChar char="-"/>
            </a:pPr>
            <a:r>
              <a:rPr lang="en-US" baseline="0" dirty="0" smtClean="0"/>
              <a:t>Important element to engage youth and our next generation</a:t>
            </a:r>
          </a:p>
          <a:p>
            <a:pPr marL="171450" indent="-171450">
              <a:buFontTx/>
              <a:buChar char="-"/>
            </a:pPr>
            <a:r>
              <a:rPr lang="en-US" baseline="0" dirty="0" smtClean="0"/>
              <a:t>Facilitated by NMA</a:t>
            </a:r>
            <a:endParaRPr lang="en-US" dirty="0"/>
          </a:p>
        </p:txBody>
      </p:sp>
      <p:sp>
        <p:nvSpPr>
          <p:cNvPr id="4" name="Slide Number Placeholder 3"/>
          <p:cNvSpPr>
            <a:spLocks noGrp="1"/>
          </p:cNvSpPr>
          <p:nvPr>
            <p:ph type="sldNum" sz="quarter" idx="10"/>
          </p:nvPr>
        </p:nvSpPr>
        <p:spPr/>
        <p:txBody>
          <a:bodyPr/>
          <a:lstStyle/>
          <a:p>
            <a:fld id="{0119509F-BC70-6047-BCC9-29DDE0316D5C}" type="slidenum">
              <a:rPr lang="en-US" smtClean="0"/>
              <a:t>3</a:t>
            </a:fld>
            <a:endParaRPr lang="en-US"/>
          </a:p>
        </p:txBody>
      </p:sp>
    </p:spTree>
    <p:extLst>
      <p:ext uri="{BB962C8B-B14F-4D97-AF65-F5344CB8AC3E}">
        <p14:creationId xmlns:p14="http://schemas.microsoft.com/office/powerpoint/2010/main" val="309633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- 1</a:t>
            </a:r>
            <a:r>
              <a:rPr lang="en-US" baseline="30000" dirty="0" smtClean="0"/>
              <a:t>st</a:t>
            </a:r>
            <a:r>
              <a:rPr lang="en-US" dirty="0" smtClean="0"/>
              <a:t> year started in 2010 after IGF Egypt</a:t>
            </a:r>
          </a:p>
          <a:p>
            <a:pPr marL="171450" indent="-171450">
              <a:buFontTx/>
              <a:buChar char="-"/>
            </a:pPr>
            <a:r>
              <a:rPr lang="en-US" dirty="0" smtClean="0"/>
              <a:t>Participation</a:t>
            </a:r>
            <a:r>
              <a:rPr lang="en-US" baseline="0" dirty="0" smtClean="0"/>
              <a:t> from Asia Pacific region still low back then </a:t>
            </a:r>
          </a:p>
          <a:p>
            <a:pPr marL="171450" indent="-171450">
              <a:buFontTx/>
              <a:buChar char="-"/>
            </a:pPr>
            <a:r>
              <a:rPr lang="en-US" baseline="0" dirty="0" smtClean="0"/>
              <a:t>Since then we grow in scale and becoming more formalize </a:t>
            </a:r>
            <a:endParaRPr lang="en-US" dirty="0"/>
          </a:p>
        </p:txBody>
      </p:sp>
      <p:sp>
        <p:nvSpPr>
          <p:cNvPr id="4" name="Slide Number Placeholder 3"/>
          <p:cNvSpPr>
            <a:spLocks noGrp="1"/>
          </p:cNvSpPr>
          <p:nvPr>
            <p:ph type="sldNum" sz="quarter" idx="10"/>
          </p:nvPr>
        </p:nvSpPr>
        <p:spPr/>
        <p:txBody>
          <a:bodyPr/>
          <a:lstStyle/>
          <a:p>
            <a:fld id="{0119509F-BC70-6047-BCC9-29DDE0316D5C}" type="slidenum">
              <a:rPr lang="en-US" smtClean="0"/>
              <a:t>4</a:t>
            </a:fld>
            <a:endParaRPr lang="en-US"/>
          </a:p>
        </p:txBody>
      </p:sp>
    </p:spTree>
    <p:extLst>
      <p:ext uri="{BB962C8B-B14F-4D97-AF65-F5344CB8AC3E}">
        <p14:creationId xmlns:p14="http://schemas.microsoft.com/office/powerpoint/2010/main" val="4093249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Self-organized committee formalized in 2013 with</a:t>
            </a:r>
            <a:r>
              <a:rPr lang="en-US" baseline="0" dirty="0" smtClean="0"/>
              <a:t> the Operating Principles</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support and</a:t>
            </a:r>
            <a:r>
              <a:rPr lang="en-US" baseline="0" dirty="0" smtClean="0"/>
              <a:t> coordinate the organizational work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Promote and encourage the dialogue of IG related issues in AP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Interface between global IGF community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Openness, transparency and multi-stakeholder cooperation</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Open to any interested</a:t>
            </a:r>
            <a:r>
              <a:rPr lang="en-US" baseline="0" dirty="0" smtClean="0"/>
              <a:t> individuals from the AP region who are willing to commit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e.g. </a:t>
            </a:r>
            <a:endParaRPr lang="en-US" dirty="0" smtClean="0"/>
          </a:p>
        </p:txBody>
      </p:sp>
      <p:sp>
        <p:nvSpPr>
          <p:cNvPr id="4" name="Slide Number Placeholder 3"/>
          <p:cNvSpPr>
            <a:spLocks noGrp="1"/>
          </p:cNvSpPr>
          <p:nvPr>
            <p:ph type="sldNum" sz="quarter" idx="10"/>
          </p:nvPr>
        </p:nvSpPr>
        <p:spPr/>
        <p:txBody>
          <a:bodyPr/>
          <a:lstStyle/>
          <a:p>
            <a:pPr>
              <a:defRPr/>
            </a:pPr>
            <a:fld id="{C5BFB1B1-7808-1F41-977E-EA4BDD23FDD9}" type="slidenum">
              <a:rPr lang="en-US" smtClean="0"/>
              <a:pPr>
                <a:defRPr/>
              </a:pPr>
              <a:t>5</a:t>
            </a:fld>
            <a:endParaRPr lang="en-US"/>
          </a:p>
        </p:txBody>
      </p:sp>
    </p:spTree>
    <p:extLst>
      <p:ext uri="{BB962C8B-B14F-4D97-AF65-F5344CB8AC3E}">
        <p14:creationId xmlns:p14="http://schemas.microsoft.com/office/powerpoint/2010/main" val="249176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5 Government</a:t>
            </a:r>
            <a:r>
              <a:rPr lang="en-US" baseline="0" dirty="0" smtClean="0"/>
              <a:t> -  2 from Oceania (Vanuatu &amp; Nauru)</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5 Private Sector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1 Youth recently joined</a:t>
            </a:r>
          </a:p>
        </p:txBody>
      </p:sp>
      <p:sp>
        <p:nvSpPr>
          <p:cNvPr id="4" name="Slide Number Placeholder 3"/>
          <p:cNvSpPr>
            <a:spLocks noGrp="1"/>
          </p:cNvSpPr>
          <p:nvPr>
            <p:ph type="sldNum" sz="quarter" idx="10"/>
          </p:nvPr>
        </p:nvSpPr>
        <p:spPr/>
        <p:txBody>
          <a:bodyPr/>
          <a:lstStyle/>
          <a:p>
            <a:pPr>
              <a:defRPr/>
            </a:pPr>
            <a:fld id="{C5BFB1B1-7808-1F41-977E-EA4BDD23FDD9}" type="slidenum">
              <a:rPr lang="en-US" smtClean="0"/>
              <a:pPr>
                <a:defRPr/>
              </a:pPr>
              <a:t>6</a:t>
            </a:fld>
            <a:endParaRPr lang="en-US"/>
          </a:p>
        </p:txBody>
      </p:sp>
    </p:spTree>
    <p:extLst>
      <p:ext uri="{BB962C8B-B14F-4D97-AF65-F5344CB8AC3E}">
        <p14:creationId xmlns:p14="http://schemas.microsoft.com/office/powerpoint/2010/main" val="1267685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MOTC – Ministry</a:t>
            </a:r>
            <a:r>
              <a:rPr lang="en-US" baseline="0" dirty="0" smtClean="0"/>
              <a:t> of Transportation &amp; Communications</a:t>
            </a:r>
          </a:p>
          <a:p>
            <a:endParaRPr lang="en-US" baseline="0" dirty="0" smtClean="0"/>
          </a:p>
          <a:p>
            <a:r>
              <a:rPr lang="en-US" baseline="0" dirty="0" smtClean="0"/>
              <a:t>100 participants from local</a:t>
            </a:r>
            <a:br>
              <a:rPr lang="en-US" baseline="0" dirty="0" smtClean="0"/>
            </a:br>
            <a:endParaRPr lang="en-US" baseline="0" dirty="0" smtClean="0"/>
          </a:p>
          <a:p>
            <a:r>
              <a:rPr lang="en-US" baseline="0" dirty="0" smtClean="0"/>
              <a:t>Fellowship Program – received 127 applications supporting speakers, enhancing diversity</a:t>
            </a:r>
            <a:endParaRPr lang="de-DE" baseline="0" dirty="0" smtClean="0"/>
          </a:p>
        </p:txBody>
      </p:sp>
      <p:sp>
        <p:nvSpPr>
          <p:cNvPr id="4" name="Slide Number Placeholder 3"/>
          <p:cNvSpPr>
            <a:spLocks noGrp="1"/>
          </p:cNvSpPr>
          <p:nvPr>
            <p:ph type="sldNum" sz="quarter" idx="10"/>
          </p:nvPr>
        </p:nvSpPr>
        <p:spPr/>
        <p:txBody>
          <a:bodyPr/>
          <a:lstStyle/>
          <a:p>
            <a:fld id="{0119509F-BC70-6047-BCC9-29DDE0316D5C}" type="slidenum">
              <a:rPr lang="en-US" smtClean="0"/>
              <a:t>7</a:t>
            </a:fld>
            <a:endParaRPr lang="en-US"/>
          </a:p>
        </p:txBody>
      </p:sp>
    </p:spTree>
    <p:extLst>
      <p:ext uri="{BB962C8B-B14F-4D97-AF65-F5344CB8AC3E}">
        <p14:creationId xmlns:p14="http://schemas.microsoft.com/office/powerpoint/2010/main" val="401932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Approx</a:t>
            </a:r>
            <a:r>
              <a:rPr lang="en-US" sz="1200" b="0" i="0" u="none" strike="noStrike" kern="1200" baseline="0" dirty="0" smtClean="0">
                <a:solidFill>
                  <a:schemeClr val="tx1"/>
                </a:solidFill>
                <a:latin typeface="+mn-lt"/>
                <a:ea typeface="+mn-ea"/>
                <a:cs typeface="+mn-cs"/>
              </a:rPr>
              <a:t> - Fellows: US$34,608 </a:t>
            </a:r>
          </a:p>
          <a:p>
            <a:endParaRPr lang="en-US" baseline="0" dirty="0" smtClean="0"/>
          </a:p>
        </p:txBody>
      </p:sp>
      <p:sp>
        <p:nvSpPr>
          <p:cNvPr id="4" name="Slide Number Placeholder 3"/>
          <p:cNvSpPr>
            <a:spLocks noGrp="1"/>
          </p:cNvSpPr>
          <p:nvPr>
            <p:ph type="sldNum" sz="quarter" idx="10"/>
          </p:nvPr>
        </p:nvSpPr>
        <p:spPr/>
        <p:txBody>
          <a:bodyPr/>
          <a:lstStyle/>
          <a:p>
            <a:fld id="{0119509F-BC70-6047-BCC9-29DDE0316D5C}" type="slidenum">
              <a:rPr lang="en-US" smtClean="0"/>
              <a:t>8</a:t>
            </a:fld>
            <a:endParaRPr lang="en-US"/>
          </a:p>
        </p:txBody>
      </p:sp>
    </p:spTree>
    <p:extLst>
      <p:ext uri="{BB962C8B-B14F-4D97-AF65-F5344CB8AC3E}">
        <p14:creationId xmlns:p14="http://schemas.microsoft.com/office/powerpoint/2010/main" val="113845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YIGF: </a:t>
            </a:r>
            <a:r>
              <a:rPr lang="de-DE" baseline="0" dirty="0" smtClean="0"/>
              <a:t>50  (21 Philippines, 4 Thai, 1 Malaysia, 24 Taiwan)</a:t>
            </a:r>
          </a:p>
          <a:p>
            <a:endParaRPr lang="en-US" dirty="0" smtClean="0"/>
          </a:p>
          <a:p>
            <a:r>
              <a:rPr lang="en-US" dirty="0" smtClean="0"/>
              <a:t>Discussions on SDGs</a:t>
            </a:r>
          </a:p>
          <a:p>
            <a:r>
              <a:rPr lang="en-US" dirty="0" smtClean="0"/>
              <a:t>How</a:t>
            </a:r>
            <a:r>
              <a:rPr lang="en-US" baseline="0" dirty="0" smtClean="0"/>
              <a:t> Internet Governance is enabling that </a:t>
            </a:r>
          </a:p>
          <a:p>
            <a:r>
              <a:rPr lang="en-US" baseline="0" dirty="0" smtClean="0"/>
              <a:t>Role Play on </a:t>
            </a:r>
          </a:p>
          <a:p>
            <a:r>
              <a:rPr lang="en-US" sz="1200" b="0" i="0" u="none" strike="noStrike" kern="1200" baseline="0" dirty="0" smtClean="0">
                <a:solidFill>
                  <a:schemeClr val="tx1"/>
                </a:solidFill>
                <a:latin typeface="+mn-lt"/>
                <a:ea typeface="+mn-ea"/>
                <a:cs typeface="+mn-cs"/>
              </a:rPr>
              <a:t>Privacy, Security, Cyber Bullying, Filtering, Internet Access, Rights and Regulations </a:t>
            </a:r>
          </a:p>
          <a:p>
            <a:r>
              <a:rPr lang="en-US" sz="1200" b="0" i="0" u="none" strike="noStrike" kern="1200" baseline="0" dirty="0" smtClean="0">
                <a:solidFill>
                  <a:schemeClr val="tx1"/>
                </a:solidFill>
                <a:latin typeface="+mn-lt"/>
                <a:ea typeface="+mn-ea"/>
                <a:cs typeface="+mn-cs"/>
              </a:rPr>
              <a:t>The discussion topics are as follows, </a:t>
            </a:r>
          </a:p>
          <a:p>
            <a:r>
              <a:rPr lang="en-US" sz="1200" b="0" i="0" u="none" strike="noStrike" kern="1200" baseline="0" dirty="0" smtClean="0">
                <a:solidFill>
                  <a:schemeClr val="tx1"/>
                </a:solidFill>
                <a:latin typeface="+mn-lt"/>
                <a:ea typeface="+mn-ea"/>
                <a:cs typeface="+mn-cs"/>
              </a:rPr>
              <a:t>1) What are the roles and responsibilities of Search Engine/Commerce in the Internet? Under the multi-stakeholder model, how can each stakeholder govern the Internet architecture? How can people prevent being trapped in the Information bubble?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 Is cyber bullying inevitable? How to draw the line between joking, trolling and cyber bullying? How can each stakeholder help prevent or stop cyber bullying? What are the rights and responsibility of Internet users when it comes to online speech or actions? </a:t>
            </a:r>
          </a:p>
          <a:p>
            <a:endParaRPr lang="en-US" dirty="0"/>
          </a:p>
        </p:txBody>
      </p:sp>
      <p:sp>
        <p:nvSpPr>
          <p:cNvPr id="4" name="Slide Number Placeholder 3"/>
          <p:cNvSpPr>
            <a:spLocks noGrp="1"/>
          </p:cNvSpPr>
          <p:nvPr>
            <p:ph type="sldNum" sz="quarter" idx="10"/>
          </p:nvPr>
        </p:nvSpPr>
        <p:spPr/>
        <p:txBody>
          <a:bodyPr/>
          <a:lstStyle/>
          <a:p>
            <a:fld id="{0119509F-BC70-6047-BCC9-29DDE0316D5C}" type="slidenum">
              <a:rPr lang="en-US" smtClean="0"/>
              <a:t>10</a:t>
            </a:fld>
            <a:endParaRPr lang="en-US"/>
          </a:p>
        </p:txBody>
      </p:sp>
    </p:spTree>
    <p:extLst>
      <p:ext uri="{BB962C8B-B14F-4D97-AF65-F5344CB8AC3E}">
        <p14:creationId xmlns:p14="http://schemas.microsoft.com/office/powerpoint/2010/main" val="2987262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348880"/>
            <a:ext cx="7772400" cy="1728192"/>
          </a:xfrm>
        </p:spPr>
        <p:txBody>
          <a:bodyPr/>
          <a:lstStyle>
            <a:lvl1pPr algn="ctr">
              <a:defRPr>
                <a:solidFill>
                  <a:schemeClr val="bg1"/>
                </a:solidFill>
              </a:defRPr>
            </a:lvl1pPr>
          </a:lstStyle>
          <a:p>
            <a:r>
              <a:rPr lang="en-US" smtClean="0"/>
              <a:t>Click to edit Master title style</a:t>
            </a:r>
            <a:endParaRPr lang="en-CA" dirty="0"/>
          </a:p>
        </p:txBody>
      </p:sp>
      <p:sp>
        <p:nvSpPr>
          <p:cNvPr id="3" name="Subtitle 2"/>
          <p:cNvSpPr>
            <a:spLocks noGrp="1"/>
          </p:cNvSpPr>
          <p:nvPr>
            <p:ph type="subTitle" idx="1"/>
          </p:nvPr>
        </p:nvSpPr>
        <p:spPr>
          <a:xfrm>
            <a:off x="1371600" y="4077072"/>
            <a:ext cx="6400800" cy="1489720"/>
          </a:xfrm>
        </p:spPr>
        <p:txBody>
          <a:bodyPr>
            <a:normAutofit/>
          </a:bodyPr>
          <a:lstStyle>
            <a:lvl1pPr marL="0" indent="0" algn="ctr">
              <a:buNone/>
              <a:defRPr sz="24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CB27939-1ADC-5B43-B903-B685242744B4}" type="datetimeFigureOut">
              <a:rPr lang="en-US" smtClean="0"/>
              <a:t>30/9/16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146FA69-5657-434E-B7B0-36C606A93B7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348880"/>
            <a:ext cx="7772400" cy="1728192"/>
          </a:xfrm>
        </p:spPr>
        <p:txBody>
          <a:bodyPr/>
          <a:lstStyle>
            <a:lvl1pPr algn="ctr">
              <a:defRPr>
                <a:solidFill>
                  <a:schemeClr val="bg1"/>
                </a:solidFill>
              </a:defRPr>
            </a:lvl1pPr>
          </a:lstStyle>
          <a:p>
            <a:r>
              <a:rPr lang="en-US" smtClean="0"/>
              <a:t>Click to edit Master title style</a:t>
            </a:r>
            <a:endParaRPr lang="en-CA" dirty="0"/>
          </a:p>
        </p:txBody>
      </p:sp>
      <p:sp>
        <p:nvSpPr>
          <p:cNvPr id="3" name="Subtitle 2"/>
          <p:cNvSpPr>
            <a:spLocks noGrp="1"/>
          </p:cNvSpPr>
          <p:nvPr>
            <p:ph type="subTitle" idx="1"/>
          </p:nvPr>
        </p:nvSpPr>
        <p:spPr>
          <a:xfrm>
            <a:off x="1371600" y="4077072"/>
            <a:ext cx="6400800" cy="1489720"/>
          </a:xfrm>
        </p:spPr>
        <p:txBody>
          <a:bodyPr>
            <a:normAutofit/>
          </a:bodyPr>
          <a:lstStyle>
            <a:lvl1pPr marL="0" indent="0" algn="ctr">
              <a:buNone/>
              <a:defRPr sz="24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descr="DotAsia-ppt-template_main.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11560" y="1340768"/>
            <a:ext cx="7772400" cy="1368152"/>
          </a:xfrm>
        </p:spPr>
        <p:txBody>
          <a:bodyPr anchor="t">
            <a:normAutofit/>
          </a:bodyPr>
          <a:lstStyle>
            <a:lvl1pPr algn="l">
              <a:defRPr sz="3600" b="1">
                <a:solidFill>
                  <a:schemeClr val="bg1"/>
                </a:solidFill>
                <a:latin typeface="Helvetica" pitchFamily="34" charset="0"/>
              </a:defRPr>
            </a:lvl1pPr>
          </a:lstStyle>
          <a:p>
            <a:r>
              <a:rPr lang="en-US" smtClean="0"/>
              <a:t>Click to edit Master title style</a:t>
            </a:r>
            <a:endParaRPr lang="en-CA" dirty="0"/>
          </a:p>
        </p:txBody>
      </p:sp>
      <p:sp>
        <p:nvSpPr>
          <p:cNvPr id="3" name="Subtitle 2"/>
          <p:cNvSpPr>
            <a:spLocks noGrp="1"/>
          </p:cNvSpPr>
          <p:nvPr>
            <p:ph type="subTitle" idx="1"/>
          </p:nvPr>
        </p:nvSpPr>
        <p:spPr>
          <a:xfrm>
            <a:off x="611560" y="2708920"/>
            <a:ext cx="5616624" cy="1224136"/>
          </a:xfrm>
        </p:spPr>
        <p:txBody>
          <a:bodyPr>
            <a:normAutofit/>
          </a:bodyPr>
          <a:lstStyle>
            <a:lvl1pPr marL="0" indent="0" algn="l">
              <a:buNone/>
              <a:defRPr sz="24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CB27939-1ADC-5B43-B903-B685242744B4}" type="datetimeFigureOut">
              <a:rPr lang="en-US" smtClean="0"/>
              <a:t>30/9/16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146FA69-5657-434E-B7B0-36C606A93B7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CB27939-1ADC-5B43-B903-B685242744B4}" type="datetimeFigureOut">
              <a:rPr lang="en-US" smtClean="0"/>
              <a:t>30/9/16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146FA69-5657-434E-B7B0-36C606A93B7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CB27939-1ADC-5B43-B903-B685242744B4}" type="datetimeFigureOut">
              <a:rPr lang="en-US" smtClean="0"/>
              <a:t>30/9/16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146FA69-5657-434E-B7B0-36C606A93B7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CB27939-1ADC-5B43-B903-B685242744B4}" type="datetimeFigureOut">
              <a:rPr lang="en-US" smtClean="0"/>
              <a:t>30/9/16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146FA69-5657-434E-B7B0-36C606A93B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4" name="Picture 6" descr="title.jpg"/>
          <p:cNvPicPr>
            <a:picLocks noChangeAspect="1"/>
          </p:cNvPicPr>
          <p:nvPr/>
        </p:nvPicPr>
        <p:blipFill>
          <a:blip r:embed="rId2" cstate="email">
            <a:lum bright="9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tx1"/>
                </a:solidFill>
                <a:latin typeface="Helvetica"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CB27939-1ADC-5B43-B903-B685242744B4}" type="datetimeFigureOut">
              <a:rPr lang="en-US" smtClean="0"/>
              <a:t>30/9/16</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2146FA69-5657-434E-B7B0-36C606A93B75}"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348880"/>
            <a:ext cx="7772400" cy="1728192"/>
          </a:xfrm>
        </p:spPr>
        <p:txBody>
          <a:bodyPr/>
          <a:lstStyle>
            <a:lvl1pPr algn="ctr">
              <a:defRPr>
                <a:solidFill>
                  <a:schemeClr val="bg1"/>
                </a:solidFill>
              </a:defRPr>
            </a:lvl1pPr>
          </a:lstStyle>
          <a:p>
            <a:r>
              <a:rPr lang="en-US" smtClean="0"/>
              <a:t>Click to edit Master title style</a:t>
            </a:r>
            <a:endParaRPr lang="en-CA" dirty="0"/>
          </a:p>
        </p:txBody>
      </p:sp>
      <p:sp>
        <p:nvSpPr>
          <p:cNvPr id="3" name="Subtitle 2"/>
          <p:cNvSpPr>
            <a:spLocks noGrp="1"/>
          </p:cNvSpPr>
          <p:nvPr>
            <p:ph type="subTitle" idx="1"/>
          </p:nvPr>
        </p:nvSpPr>
        <p:spPr>
          <a:xfrm>
            <a:off x="1371600" y="4077072"/>
            <a:ext cx="6400800" cy="1489720"/>
          </a:xfrm>
        </p:spPr>
        <p:txBody>
          <a:bodyPr>
            <a:normAutofit/>
          </a:bodyPr>
          <a:lstStyle>
            <a:lvl1pPr marL="0" indent="0" algn="ctr">
              <a:buNone/>
              <a:defRPr sz="2400">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30/9/16</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theme" Target="../theme/theme2.xml"/><Relationship Id="rId8" Type="http://schemas.openxmlformats.org/officeDocument/2006/relationships/image" Target="../media/image3.jpeg"/><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theme" Target="../theme/theme3.xml"/><Relationship Id="rId8" Type="http://schemas.openxmlformats.org/officeDocument/2006/relationships/image" Target="../media/image4.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theme" Target="../theme/theme4.xml"/><Relationship Id="rId9" Type="http://schemas.openxmlformats.org/officeDocument/2006/relationships/image" Target="../media/image5.jpe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DotAsia-ppt-template_white.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smtClean="0"/>
              <a:t>Click to edit Master title style</a:t>
            </a:r>
            <a:endParaRPr lang="en-CA" dirty="0"/>
          </a:p>
        </p:txBody>
      </p:sp>
      <p:sp>
        <p:nvSpPr>
          <p:cNvPr id="3" name="Text Placeholder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spcBef>
          <a:spcPct val="0"/>
        </a:spcBef>
        <a:buNone/>
        <a:defRPr sz="4000" b="0" kern="1200">
          <a:solidFill>
            <a:schemeClr val="tx1"/>
          </a:solidFill>
          <a:latin typeface="Helvetica-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DotAsia-ppt-template_blue.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smtClean="0"/>
              <a:t>Click to edit Master title style</a:t>
            </a:r>
            <a:endParaRPr lang="en-CA" dirty="0"/>
          </a:p>
        </p:txBody>
      </p:sp>
      <p:sp>
        <p:nvSpPr>
          <p:cNvPr id="3" name="Text Placeholder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defTabSz="914400" rtl="0" eaLnBrk="1" latinLnBrk="0" hangingPunct="1">
        <a:spcBef>
          <a:spcPct val="0"/>
        </a:spcBef>
        <a:buNone/>
        <a:defRPr sz="4000" b="0" kern="1200">
          <a:solidFill>
            <a:schemeClr val="accent1">
              <a:lumMod val="60000"/>
              <a:lumOff val="40000"/>
            </a:schemeClr>
          </a:solidFill>
          <a:latin typeface="Helvetica-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DotAsia-ppt-template_grey.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smtClean="0"/>
              <a:t>Click to edit Master title style</a:t>
            </a:r>
            <a:endParaRPr lang="en-CA" dirty="0"/>
          </a:p>
        </p:txBody>
      </p:sp>
      <p:sp>
        <p:nvSpPr>
          <p:cNvPr id="3" name="Text Placeholder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l" defTabSz="914400" rtl="0" eaLnBrk="1" latinLnBrk="0" hangingPunct="1">
        <a:spcBef>
          <a:spcPct val="0"/>
        </a:spcBef>
        <a:buNone/>
        <a:defRPr sz="4000" b="0" kern="1200">
          <a:solidFill>
            <a:schemeClr val="bg1"/>
          </a:solidFill>
          <a:latin typeface="Helvetica-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lumMod val="65000"/>
            </a:schemeClr>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lumMod val="65000"/>
            </a:schemeClr>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lumMod val="65000"/>
            </a:schemeClr>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DotAsia-ppt-template_black.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smtClean="0"/>
              <a:t>Click to edit Master title style</a:t>
            </a:r>
            <a:endParaRPr lang="en-CA" dirty="0"/>
          </a:p>
        </p:txBody>
      </p:sp>
      <p:sp>
        <p:nvSpPr>
          <p:cNvPr id="3" name="Text Placeholder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xStyles>
    <p:titleStyle>
      <a:lvl1pPr algn="l" defTabSz="914400" rtl="0" eaLnBrk="1" latinLnBrk="0" hangingPunct="1">
        <a:spcBef>
          <a:spcPct val="0"/>
        </a:spcBef>
        <a:buNone/>
        <a:defRPr sz="4000" b="0" kern="1200">
          <a:solidFill>
            <a:schemeClr val="bg1"/>
          </a:solidFill>
          <a:latin typeface="Helvetica-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lumMod val="65000"/>
            </a:schemeClr>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lumMod val="65000"/>
            </a:schemeClr>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lumMod val="65000"/>
            </a:schemeClr>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www.aprigf.asia" TargetMode="External"/><Relationship Id="rId4" Type="http://schemas.openxmlformats.org/officeDocument/2006/relationships/image" Target="../media/image8.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mailto:msg@aprigf.asia" TargetMode="External"/><Relationship Id="rId4" Type="http://schemas.openxmlformats.org/officeDocument/2006/relationships/chart" Target="../charts/chart1.xml"/><Relationship Id="rId5" Type="http://schemas.openxmlformats.org/officeDocument/2006/relationships/chart" Target="../charts/chart2.xml"/><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a:xfrm>
            <a:off x="684213" y="2637904"/>
            <a:ext cx="7772400" cy="1727200"/>
          </a:xfrm>
        </p:spPr>
        <p:txBody>
          <a:bodyPr/>
          <a:lstStyle/>
          <a:p>
            <a:r>
              <a:rPr lang="en-US" sz="3200" dirty="0" smtClean="0">
                <a:latin typeface="Helvetica-Light" charset="0"/>
              </a:rPr>
              <a:t>Asia Pacific Regional Internet Governance Forum (</a:t>
            </a:r>
            <a:r>
              <a:rPr lang="en-US" sz="3200" dirty="0" err="1" smtClean="0">
                <a:latin typeface="Helvetica-Light" charset="0"/>
              </a:rPr>
              <a:t>APrIGF</a:t>
            </a:r>
            <a:r>
              <a:rPr lang="en-US" sz="3200" dirty="0" smtClean="0">
                <a:latin typeface="Helvetica-Light" charset="0"/>
              </a:rPr>
              <a:t>) </a:t>
            </a:r>
            <a:br>
              <a:rPr lang="en-US" sz="3200" dirty="0" smtClean="0">
                <a:latin typeface="Helvetica-Light" charset="0"/>
              </a:rPr>
            </a:br>
            <a:r>
              <a:rPr lang="en-US" sz="3200" dirty="0" smtClean="0">
                <a:latin typeface="Helvetica-Light" charset="0"/>
              </a:rPr>
              <a:t>Secretariat Updates</a:t>
            </a:r>
            <a:endParaRPr lang="en-US" sz="3200" dirty="0">
              <a:latin typeface="Helvetica-Light" charset="0"/>
            </a:endParaRPr>
          </a:p>
        </p:txBody>
      </p:sp>
      <p:sp>
        <p:nvSpPr>
          <p:cNvPr id="3" name="Subtitle 2"/>
          <p:cNvSpPr>
            <a:spLocks noGrp="1"/>
          </p:cNvSpPr>
          <p:nvPr>
            <p:ph type="subTitle" idx="1"/>
          </p:nvPr>
        </p:nvSpPr>
        <p:spPr>
          <a:xfrm>
            <a:off x="1371600" y="4315544"/>
            <a:ext cx="6400800" cy="1489720"/>
          </a:xfrm>
        </p:spPr>
        <p:txBody>
          <a:bodyPr rtlCol="0"/>
          <a:lstStyle/>
          <a:p>
            <a:pPr fontAlgn="auto">
              <a:spcAft>
                <a:spcPts val="0"/>
              </a:spcAft>
              <a:buFont typeface="Arial" pitchFamily="34" charset="0"/>
              <a:buNone/>
              <a:defRPr/>
            </a:pPr>
            <a:r>
              <a:rPr lang="en-US" dirty="0" smtClean="0">
                <a:ea typeface="+mn-ea"/>
                <a:cs typeface="+mn-cs"/>
              </a:rPr>
              <a:t>By DotAsia Organisation</a:t>
            </a:r>
          </a:p>
          <a:p>
            <a:pPr fontAlgn="auto">
              <a:spcAft>
                <a:spcPts val="0"/>
              </a:spcAft>
              <a:buFont typeface="Arial" pitchFamily="34" charset="0"/>
              <a:buNone/>
              <a:defRPr/>
            </a:pPr>
            <a:r>
              <a:rPr lang="en-US" dirty="0" smtClean="0"/>
              <a:t>AP* Retreat Colombo</a:t>
            </a:r>
          </a:p>
          <a:p>
            <a:pPr fontAlgn="auto">
              <a:spcAft>
                <a:spcPts val="0"/>
              </a:spcAft>
              <a:buFont typeface="Arial" pitchFamily="34" charset="0"/>
              <a:buNone/>
              <a:defRPr/>
            </a:pPr>
            <a:r>
              <a:rPr lang="en-US" dirty="0" smtClean="0">
                <a:ea typeface="+mn-ea"/>
                <a:cs typeface="+mn-cs"/>
              </a:rPr>
              <a:t>2016-</a:t>
            </a:r>
            <a:r>
              <a:rPr lang="en-US" dirty="0" smtClean="0"/>
              <a:t>10</a:t>
            </a:r>
            <a:r>
              <a:rPr lang="en-US" dirty="0" smtClean="0">
                <a:ea typeface="+mn-ea"/>
                <a:cs typeface="+mn-cs"/>
              </a:rPr>
              <a:t>-</a:t>
            </a:r>
            <a:r>
              <a:rPr lang="en-US" dirty="0" smtClean="0"/>
              <a:t>1</a:t>
            </a:r>
            <a:endParaRPr lang="en-US" dirty="0">
              <a:ea typeface="+mn-ea"/>
              <a:cs typeface="+mn-cs"/>
            </a:endParaRPr>
          </a:p>
        </p:txBody>
      </p:sp>
      <p:pic>
        <p:nvPicPr>
          <p:cNvPr id="2" name="Picture 1"/>
          <p:cNvPicPr>
            <a:picLocks noChangeAspect="1"/>
          </p:cNvPicPr>
          <p:nvPr/>
        </p:nvPicPr>
        <p:blipFill>
          <a:blip r:embed="rId3"/>
          <a:stretch>
            <a:fillRect/>
          </a:stretch>
        </p:blipFill>
        <p:spPr>
          <a:xfrm>
            <a:off x="1403648" y="476672"/>
            <a:ext cx="6565900" cy="2260600"/>
          </a:xfrm>
          <a:prstGeom prst="rect">
            <a:avLst/>
          </a:prstGeom>
        </p:spPr>
      </p:pic>
    </p:spTree>
    <p:extLst>
      <p:ext uri="{BB962C8B-B14F-4D97-AF65-F5344CB8AC3E}">
        <p14:creationId xmlns:p14="http://schemas.microsoft.com/office/powerpoint/2010/main" val="21540145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8839" y="5017699"/>
            <a:ext cx="2764401" cy="184030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6968" y="3159569"/>
            <a:ext cx="3300009" cy="1856255"/>
          </a:xfrm>
          <a:prstGeom prst="rect">
            <a:avLst/>
          </a:prstGeom>
        </p:spPr>
      </p:pic>
      <p:sp>
        <p:nvSpPr>
          <p:cNvPr id="2" name="Title 1"/>
          <p:cNvSpPr>
            <a:spLocks noGrp="1"/>
          </p:cNvSpPr>
          <p:nvPr>
            <p:ph type="title"/>
          </p:nvPr>
        </p:nvSpPr>
        <p:spPr/>
        <p:txBody>
          <a:bodyPr>
            <a:normAutofit fontScale="90000"/>
          </a:bodyPr>
          <a:lstStyle/>
          <a:p>
            <a:r>
              <a:rPr lang="en-US" dirty="0" smtClean="0"/>
              <a:t>YIGF 2016</a:t>
            </a:r>
            <a:endParaRPr lang="en-US" dirty="0"/>
          </a:p>
        </p:txBody>
      </p:sp>
      <p:sp>
        <p:nvSpPr>
          <p:cNvPr id="3" name="Content Placeholder 2"/>
          <p:cNvSpPr>
            <a:spLocks noGrp="1"/>
          </p:cNvSpPr>
          <p:nvPr>
            <p:ph idx="1"/>
          </p:nvPr>
        </p:nvSpPr>
        <p:spPr/>
        <p:txBody>
          <a:bodyPr>
            <a:normAutofit/>
          </a:bodyPr>
          <a:lstStyle/>
          <a:p>
            <a:r>
              <a:rPr lang="en-US" sz="2000" dirty="0" smtClean="0"/>
              <a:t>Total number of Youth Participants: 50</a:t>
            </a:r>
          </a:p>
          <a:p>
            <a:pPr lvl="1"/>
            <a:r>
              <a:rPr lang="de-DE" sz="2000" dirty="0"/>
              <a:t>21 Philippines, 4 </a:t>
            </a:r>
            <a:r>
              <a:rPr lang="de-DE" sz="2000" dirty="0" smtClean="0"/>
              <a:t>Thailand, </a:t>
            </a:r>
            <a:r>
              <a:rPr lang="de-DE" sz="2000" dirty="0"/>
              <a:t>1 Malaysia, 24 </a:t>
            </a:r>
            <a:r>
              <a:rPr lang="de-DE" sz="2000" dirty="0" smtClean="0"/>
              <a:t>Taiwan</a:t>
            </a:r>
          </a:p>
          <a:p>
            <a:pPr lvl="1"/>
            <a:r>
              <a:rPr lang="de-DE" sz="2000" dirty="0" smtClean="0"/>
              <a:t>7 </a:t>
            </a:r>
            <a:r>
              <a:rPr lang="de-DE" sz="2000" dirty="0" err="1"/>
              <a:t>f</a:t>
            </a:r>
            <a:r>
              <a:rPr lang="de-DE" sz="2000" dirty="0" err="1" smtClean="0"/>
              <a:t>acilitators</a:t>
            </a:r>
            <a:r>
              <a:rPr lang="de-DE" sz="2000" dirty="0" smtClean="0"/>
              <a:t> </a:t>
            </a:r>
            <a:r>
              <a:rPr lang="de-DE" sz="2000" dirty="0" err="1" smtClean="0"/>
              <a:t>from</a:t>
            </a:r>
            <a:r>
              <a:rPr lang="de-DE" sz="2000" dirty="0" smtClean="0"/>
              <a:t> Hong Kong (</a:t>
            </a:r>
            <a:r>
              <a:rPr lang="de-DE" sz="2000" dirty="0" err="1" smtClean="0"/>
              <a:t>NetMission</a:t>
            </a:r>
            <a:r>
              <a:rPr lang="de-DE" sz="2000" dirty="0" smtClean="0"/>
              <a:t>)</a:t>
            </a:r>
            <a:endParaRPr lang="de-DE" dirty="0" smtClean="0"/>
          </a:p>
          <a:p>
            <a:r>
              <a:rPr lang="de-DE" sz="2000" dirty="0" smtClean="0"/>
              <a:t>Report </a:t>
            </a:r>
            <a:r>
              <a:rPr lang="de-DE" sz="2000" dirty="0" err="1" smtClean="0"/>
              <a:t>available</a:t>
            </a:r>
            <a:r>
              <a:rPr lang="de-DE" sz="2000" dirty="0" smtClean="0"/>
              <a:t> </a:t>
            </a:r>
            <a:r>
              <a:rPr lang="de-DE" sz="2000" dirty="0" err="1" smtClean="0"/>
              <a:t>at</a:t>
            </a:r>
            <a:r>
              <a:rPr lang="de-DE" sz="2000" dirty="0"/>
              <a:t>: https://2016.aprigf.asia/</a:t>
            </a:r>
            <a:r>
              <a:rPr lang="de-DE" sz="2000" dirty="0" err="1"/>
              <a:t>archive</a:t>
            </a:r>
            <a:r>
              <a:rPr lang="de-DE" sz="2000" dirty="0"/>
              <a:t>/</a:t>
            </a:r>
            <a:endParaRPr lang="de-DE" sz="2000" dirty="0" smtClean="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3" y="3159569"/>
            <a:ext cx="6568928" cy="3695022"/>
          </a:xfrm>
          <a:prstGeom prst="rect">
            <a:avLst/>
          </a:prstGeom>
        </p:spPr>
      </p:pic>
    </p:spTree>
    <p:extLst>
      <p:ext uri="{BB962C8B-B14F-4D97-AF65-F5344CB8AC3E}">
        <p14:creationId xmlns:p14="http://schemas.microsoft.com/office/powerpoint/2010/main" val="17969160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Organize your local YIGF!</a:t>
            </a:r>
            <a:endParaRPr lang="en-US" dirty="0"/>
          </a:p>
        </p:txBody>
      </p:sp>
      <p:sp>
        <p:nvSpPr>
          <p:cNvPr id="3" name="Content Placeholder 2"/>
          <p:cNvSpPr>
            <a:spLocks noGrp="1"/>
          </p:cNvSpPr>
          <p:nvPr>
            <p:ph idx="1"/>
          </p:nvPr>
        </p:nvSpPr>
        <p:spPr/>
        <p:txBody>
          <a:bodyPr>
            <a:normAutofit/>
          </a:bodyPr>
          <a:lstStyle/>
          <a:p>
            <a:r>
              <a:rPr lang="en-US" dirty="0" smtClean="0"/>
              <a:t>Core Elements:</a:t>
            </a:r>
          </a:p>
          <a:p>
            <a:pPr lvl="1"/>
            <a:r>
              <a:rPr lang="en-US" dirty="0" smtClean="0"/>
              <a:t>Idea Wall</a:t>
            </a:r>
          </a:p>
          <a:p>
            <a:pPr lvl="1"/>
            <a:r>
              <a:rPr lang="en-US" dirty="0" smtClean="0"/>
              <a:t>Multi-Stakeholder Role-Play Discussions</a:t>
            </a:r>
          </a:p>
          <a:p>
            <a:pPr lvl="1"/>
            <a:r>
              <a:rPr lang="en-US" dirty="0" smtClean="0"/>
              <a:t>Internet Governance Games</a:t>
            </a:r>
          </a:p>
          <a:p>
            <a:pPr lvl="1"/>
            <a:r>
              <a:rPr lang="en-US" dirty="0" smtClean="0"/>
              <a:t>Attend </a:t>
            </a:r>
            <a:r>
              <a:rPr lang="en-US" dirty="0" err="1" smtClean="0"/>
              <a:t>APrIGF</a:t>
            </a:r>
            <a:r>
              <a:rPr lang="en-US" dirty="0" smtClean="0"/>
              <a:t> Workshops</a:t>
            </a:r>
          </a:p>
          <a:p>
            <a:pPr marL="457200" lvl="1" indent="0">
              <a:buNone/>
            </a:pPr>
            <a:endParaRPr lang="en-US" dirty="0"/>
          </a:p>
          <a:p>
            <a:pPr marL="57150" indent="0">
              <a:buNone/>
            </a:pPr>
            <a:r>
              <a:rPr lang="en-US" dirty="0" smtClean="0"/>
              <a:t>Toolkits Now Available:</a:t>
            </a:r>
          </a:p>
          <a:p>
            <a:pPr marL="57150" indent="0">
              <a:buNone/>
            </a:pPr>
            <a:r>
              <a:rPr lang="en-US" dirty="0" smtClean="0">
                <a:solidFill>
                  <a:srgbClr val="FF6600"/>
                </a:solidFill>
              </a:rPr>
              <a:t>http</a:t>
            </a:r>
            <a:r>
              <a:rPr lang="en-US" dirty="0">
                <a:solidFill>
                  <a:srgbClr val="FF6600"/>
                </a:solidFill>
              </a:rPr>
              <a:t>://</a:t>
            </a:r>
            <a:r>
              <a:rPr lang="en-US" dirty="0" err="1">
                <a:solidFill>
                  <a:srgbClr val="FF6600"/>
                </a:solidFill>
              </a:rPr>
              <a:t>www.netmission.asia</a:t>
            </a:r>
            <a:r>
              <a:rPr lang="en-US" dirty="0">
                <a:solidFill>
                  <a:srgbClr val="FF6600"/>
                </a:solidFill>
              </a:rPr>
              <a:t>/training-materials</a:t>
            </a:r>
            <a:r>
              <a:rPr lang="en-US" dirty="0" smtClean="0">
                <a:solidFill>
                  <a:srgbClr val="FF6600"/>
                </a:solidFill>
              </a:rPr>
              <a:t>/ </a:t>
            </a:r>
          </a:p>
          <a:p>
            <a:pPr marL="57150" indent="0">
              <a:buNone/>
            </a:pPr>
            <a:endParaRPr lang="en-US" dirty="0" smtClean="0">
              <a:solidFill>
                <a:srgbClr val="FF6600"/>
              </a:solidFill>
            </a:endParaRPr>
          </a:p>
          <a:p>
            <a:pPr marL="57150" indent="0">
              <a:buNone/>
            </a:pPr>
            <a:r>
              <a:rPr lang="en-US" dirty="0" smtClean="0">
                <a:solidFill>
                  <a:schemeClr val="bg2"/>
                </a:solidFill>
              </a:rPr>
              <a:t>**Good News! </a:t>
            </a:r>
            <a:r>
              <a:rPr lang="en-US" dirty="0" smtClean="0"/>
              <a:t>NIIEPA </a:t>
            </a:r>
            <a:r>
              <a:rPr lang="en-US" dirty="0"/>
              <a:t>announced their commitment to organize the 2017 </a:t>
            </a:r>
            <a:r>
              <a:rPr lang="en-US" dirty="0" smtClean="0"/>
              <a:t>YIGF Taipei</a:t>
            </a:r>
            <a:endParaRPr lang="en-US" dirty="0"/>
          </a:p>
          <a:p>
            <a:pPr marL="57150" indent="0">
              <a:buNone/>
            </a:pPr>
            <a:endParaRPr lang="en-US" dirty="0">
              <a:solidFill>
                <a:srgbClr val="FF6600"/>
              </a:solidFill>
            </a:endParaRPr>
          </a:p>
        </p:txBody>
      </p:sp>
    </p:spTree>
    <p:extLst>
      <p:ext uri="{BB962C8B-B14F-4D97-AF65-F5344CB8AC3E}">
        <p14:creationId xmlns:p14="http://schemas.microsoft.com/office/powerpoint/2010/main" val="232483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977496"/>
          </a:xfrm>
        </p:spPr>
        <p:txBody>
          <a:bodyPr>
            <a:normAutofit/>
          </a:bodyPr>
          <a:lstStyle/>
          <a:p>
            <a:r>
              <a:rPr lang="en-US" sz="2400" dirty="0" err="1" smtClean="0"/>
              <a:t>APrIGF</a:t>
            </a:r>
            <a:r>
              <a:rPr lang="en-US" sz="2400" dirty="0" smtClean="0"/>
              <a:t> Program Agenda</a:t>
            </a:r>
            <a:br>
              <a:rPr lang="en-US" sz="2400" dirty="0" smtClean="0"/>
            </a:br>
            <a:r>
              <a:rPr lang="en-US" sz="2400" dirty="0" smtClean="0"/>
              <a:t>- 94 Workshop Proposals Received!</a:t>
            </a:r>
            <a:br>
              <a:rPr lang="en-US" sz="2400" dirty="0" smtClean="0"/>
            </a:br>
            <a:r>
              <a:rPr lang="en-US" sz="2400" dirty="0" smtClean="0"/>
              <a:t>- 44 proposals accepted  </a:t>
            </a:r>
            <a:br>
              <a:rPr lang="en-US" sz="2400" dirty="0" smtClean="0"/>
            </a:br>
            <a:r>
              <a:rPr lang="en-US" sz="2400" dirty="0" smtClean="0"/>
              <a:t>- 30 parallel sessions (including mergers)</a:t>
            </a:r>
            <a:br>
              <a:rPr lang="en-US" sz="2400" dirty="0" smtClean="0"/>
            </a:br>
            <a:r>
              <a:rPr lang="en-US" sz="2400" dirty="0" smtClean="0"/>
              <a:t>- 4 plenaries (Opening, Closing, </a:t>
            </a:r>
            <a:r>
              <a:rPr lang="en-US" sz="2400" dirty="0" err="1" smtClean="0"/>
              <a:t>Townhall</a:t>
            </a:r>
            <a:r>
              <a:rPr lang="en-US" sz="2400" dirty="0" smtClean="0"/>
              <a:t> Sessions)</a:t>
            </a:r>
            <a:endParaRPr lang="en-US" sz="2400" i="1" dirty="0"/>
          </a:p>
        </p:txBody>
      </p:sp>
      <p:sp>
        <p:nvSpPr>
          <p:cNvPr id="3" name="Content Placeholder 2"/>
          <p:cNvSpPr>
            <a:spLocks noGrp="1"/>
          </p:cNvSpPr>
          <p:nvPr>
            <p:ph idx="1"/>
          </p:nvPr>
        </p:nvSpPr>
        <p:spPr>
          <a:xfrm>
            <a:off x="457200" y="2242130"/>
            <a:ext cx="8229600" cy="4209587"/>
          </a:xfrm>
        </p:spPr>
        <p:txBody>
          <a:bodyPr>
            <a:normAutofit/>
          </a:bodyPr>
          <a:lstStyle/>
          <a:p>
            <a:pPr marL="0" indent="0">
              <a:buNone/>
            </a:pPr>
            <a:r>
              <a:rPr lang="en-US" sz="2200" dirty="0" smtClean="0"/>
              <a:t>Sub-Themes:</a:t>
            </a:r>
          </a:p>
          <a:p>
            <a:pPr marL="514350" indent="-514350">
              <a:buFont typeface="+mj-lt"/>
              <a:buAutoNum type="arabicPeriod"/>
            </a:pPr>
            <a:r>
              <a:rPr lang="en-US" sz="2200" dirty="0" smtClean="0"/>
              <a:t>The Future of Impact of IANA Transition </a:t>
            </a:r>
            <a:r>
              <a:rPr lang="en-US" sz="2200" dirty="0" smtClean="0">
                <a:solidFill>
                  <a:srgbClr val="FFFFFF"/>
                </a:solidFill>
              </a:rPr>
              <a:t>- 1</a:t>
            </a:r>
          </a:p>
          <a:p>
            <a:pPr marL="514350" indent="-514350">
              <a:buFont typeface="+mj-lt"/>
              <a:buAutoNum type="arabicPeriod"/>
            </a:pPr>
            <a:r>
              <a:rPr lang="en-US" sz="2200" dirty="0" smtClean="0"/>
              <a:t>Security </a:t>
            </a:r>
            <a:r>
              <a:rPr lang="en-US" sz="2200" dirty="0" smtClean="0">
                <a:solidFill>
                  <a:srgbClr val="FFFFFF"/>
                </a:solidFill>
              </a:rPr>
              <a:t>- 4</a:t>
            </a:r>
          </a:p>
          <a:p>
            <a:pPr marL="514350" indent="-514350">
              <a:buFont typeface="+mj-lt"/>
              <a:buAutoNum type="arabicPeriod"/>
            </a:pPr>
            <a:r>
              <a:rPr lang="en-US" sz="2200" dirty="0" smtClean="0"/>
              <a:t>Human Rights </a:t>
            </a:r>
            <a:r>
              <a:rPr lang="en-US" sz="2200" dirty="0" smtClean="0">
                <a:solidFill>
                  <a:srgbClr val="FFFFFF"/>
                </a:solidFill>
              </a:rPr>
              <a:t>- 10</a:t>
            </a:r>
          </a:p>
          <a:p>
            <a:pPr marL="514350" indent="-514350">
              <a:buFont typeface="+mj-lt"/>
              <a:buAutoNum type="arabicPeriod"/>
            </a:pPr>
            <a:r>
              <a:rPr lang="en-US" sz="2200" dirty="0" smtClean="0"/>
              <a:t>Impacts of International Agreements and Policies </a:t>
            </a:r>
            <a:r>
              <a:rPr lang="en-US" sz="2200" dirty="0" smtClean="0">
                <a:solidFill>
                  <a:srgbClr val="FFFFFF"/>
                </a:solidFill>
              </a:rPr>
              <a:t>- 1</a:t>
            </a:r>
          </a:p>
          <a:p>
            <a:pPr marL="514350" indent="-514350">
              <a:buFont typeface="+mj-lt"/>
              <a:buAutoNum type="arabicPeriod"/>
            </a:pPr>
            <a:r>
              <a:rPr lang="en-US" sz="2200" dirty="0" smtClean="0"/>
              <a:t>Universality </a:t>
            </a:r>
            <a:r>
              <a:rPr lang="en-US" sz="2200" dirty="0" smtClean="0">
                <a:solidFill>
                  <a:srgbClr val="FFFFFF"/>
                </a:solidFill>
              </a:rPr>
              <a:t>- 4</a:t>
            </a:r>
          </a:p>
          <a:p>
            <a:pPr marL="514350" indent="-514350">
              <a:buFont typeface="+mj-lt"/>
              <a:buAutoNum type="arabicPeriod"/>
            </a:pPr>
            <a:r>
              <a:rPr lang="en-US" sz="2200" dirty="0" smtClean="0"/>
              <a:t>Cyber Connectivity </a:t>
            </a:r>
            <a:r>
              <a:rPr lang="en-US" sz="2200" dirty="0" smtClean="0">
                <a:solidFill>
                  <a:srgbClr val="FFFFFF"/>
                </a:solidFill>
              </a:rPr>
              <a:t>– 4</a:t>
            </a:r>
          </a:p>
          <a:p>
            <a:pPr marL="514350" indent="-514350">
              <a:buFont typeface="+mj-lt"/>
              <a:buAutoNum type="arabicPeriod"/>
            </a:pPr>
            <a:r>
              <a:rPr lang="en-US" sz="2200" dirty="0" smtClean="0">
                <a:solidFill>
                  <a:schemeClr val="bg1">
                    <a:lumMod val="65000"/>
                  </a:schemeClr>
                </a:solidFill>
              </a:rPr>
              <a:t>Multi-Stakeholder Model </a:t>
            </a:r>
            <a:r>
              <a:rPr lang="en-US" sz="2200" dirty="0" smtClean="0">
                <a:solidFill>
                  <a:schemeClr val="bg1"/>
                </a:solidFill>
              </a:rPr>
              <a:t>- 4</a:t>
            </a:r>
          </a:p>
          <a:p>
            <a:pPr marL="514350" indent="-514350">
              <a:buFont typeface="+mj-lt"/>
              <a:buAutoNum type="arabicPeriod"/>
            </a:pPr>
            <a:r>
              <a:rPr lang="en-US" sz="2200" dirty="0" smtClean="0">
                <a:solidFill>
                  <a:schemeClr val="bg1">
                    <a:lumMod val="65000"/>
                  </a:schemeClr>
                </a:solidFill>
              </a:rPr>
              <a:t>Others </a:t>
            </a:r>
            <a:r>
              <a:rPr lang="en-US" sz="2200" dirty="0" smtClean="0">
                <a:solidFill>
                  <a:schemeClr val="bg1"/>
                </a:solidFill>
              </a:rPr>
              <a:t>- 2</a:t>
            </a:r>
            <a:endParaRPr lang="en-US" sz="2200" dirty="0">
              <a:solidFill>
                <a:schemeClr val="bg1"/>
              </a:solidFill>
            </a:endParaRPr>
          </a:p>
        </p:txBody>
      </p:sp>
    </p:spTree>
    <p:extLst>
      <p:ext uri="{BB962C8B-B14F-4D97-AF65-F5344CB8AC3E}">
        <p14:creationId xmlns:p14="http://schemas.microsoft.com/office/powerpoint/2010/main" val="29973179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74700" y="0"/>
            <a:ext cx="7586663" cy="6858000"/>
          </a:xfrm>
          <a:prstGeom prst="rect">
            <a:avLst/>
          </a:prstGeom>
        </p:spPr>
      </p:pic>
      <p:sp>
        <p:nvSpPr>
          <p:cNvPr id="2" name="Oval 1"/>
          <p:cNvSpPr/>
          <p:nvPr/>
        </p:nvSpPr>
        <p:spPr>
          <a:xfrm>
            <a:off x="3059224" y="1481770"/>
            <a:ext cx="1750876" cy="5003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222266" y="6079482"/>
            <a:ext cx="1750876" cy="5003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457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Asia Pacific Leadership Internet Program (APILP)</a:t>
            </a:r>
            <a:endParaRPr lang="en-US" sz="2800" dirty="0"/>
          </a:p>
        </p:txBody>
      </p:sp>
      <p:pic>
        <p:nvPicPr>
          <p:cNvPr id="6" name="Picture 5"/>
          <p:cNvPicPr>
            <a:picLocks noChangeAspect="1"/>
          </p:cNvPicPr>
          <p:nvPr/>
        </p:nvPicPr>
        <p:blipFill>
          <a:blip r:embed="rId2"/>
          <a:stretch>
            <a:fillRect/>
          </a:stretch>
        </p:blipFill>
        <p:spPr>
          <a:xfrm>
            <a:off x="0" y="1093624"/>
            <a:ext cx="4969289" cy="5764375"/>
          </a:xfrm>
          <a:prstGeom prst="rect">
            <a:avLst/>
          </a:prstGeom>
        </p:spPr>
      </p:pic>
      <p:pic>
        <p:nvPicPr>
          <p:cNvPr id="7" name="Picture 6"/>
          <p:cNvPicPr>
            <a:picLocks noChangeAspect="1"/>
          </p:cNvPicPr>
          <p:nvPr/>
        </p:nvPicPr>
        <p:blipFill>
          <a:blip r:embed="rId3"/>
          <a:stretch>
            <a:fillRect/>
          </a:stretch>
        </p:blipFill>
        <p:spPr>
          <a:xfrm>
            <a:off x="4972143" y="1093624"/>
            <a:ext cx="4171857" cy="3503086"/>
          </a:xfrm>
          <a:prstGeom prst="rect">
            <a:avLst/>
          </a:prstGeom>
        </p:spPr>
      </p:pic>
      <p:pic>
        <p:nvPicPr>
          <p:cNvPr id="8" name="Picture 7"/>
          <p:cNvPicPr>
            <a:picLocks noChangeAspect="1"/>
          </p:cNvPicPr>
          <p:nvPr/>
        </p:nvPicPr>
        <p:blipFill>
          <a:blip r:embed="rId4"/>
          <a:stretch>
            <a:fillRect/>
          </a:stretch>
        </p:blipFill>
        <p:spPr>
          <a:xfrm>
            <a:off x="4972143" y="4660710"/>
            <a:ext cx="4174711" cy="2101070"/>
          </a:xfrm>
          <a:prstGeom prst="rect">
            <a:avLst/>
          </a:prstGeom>
        </p:spPr>
      </p:pic>
    </p:spTree>
    <p:extLst>
      <p:ext uri="{BB962C8B-B14F-4D97-AF65-F5344CB8AC3E}">
        <p14:creationId xmlns:p14="http://schemas.microsoft.com/office/powerpoint/2010/main" val="5245572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Synthesis Document 2016</a:t>
            </a:r>
            <a:endParaRPr lang="en-US" dirty="0"/>
          </a:p>
        </p:txBody>
      </p:sp>
      <p:pic>
        <p:nvPicPr>
          <p:cNvPr id="4" name="Picture 3"/>
          <p:cNvPicPr>
            <a:picLocks noChangeAspect="1"/>
          </p:cNvPicPr>
          <p:nvPr/>
        </p:nvPicPr>
        <p:blipFill>
          <a:blip r:embed="rId3"/>
          <a:stretch>
            <a:fillRect/>
          </a:stretch>
        </p:blipFill>
        <p:spPr>
          <a:xfrm>
            <a:off x="406400" y="0"/>
            <a:ext cx="8313036" cy="6858000"/>
          </a:xfrm>
          <a:prstGeom prst="rect">
            <a:avLst/>
          </a:prstGeom>
        </p:spPr>
      </p:pic>
    </p:spTree>
    <p:extLst>
      <p:ext uri="{BB962C8B-B14F-4D97-AF65-F5344CB8AC3E}">
        <p14:creationId xmlns:p14="http://schemas.microsoft.com/office/powerpoint/2010/main" val="4261400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726" y="743261"/>
            <a:ext cx="8301850" cy="6055873"/>
          </a:xfrm>
          <a:prstGeom prst="rect">
            <a:avLst/>
          </a:prstGeom>
        </p:spPr>
      </p:pic>
      <p:sp>
        <p:nvSpPr>
          <p:cNvPr id="5" name="Title 4"/>
          <p:cNvSpPr>
            <a:spLocks noGrp="1"/>
          </p:cNvSpPr>
          <p:nvPr>
            <p:ph type="title"/>
          </p:nvPr>
        </p:nvSpPr>
        <p:spPr/>
        <p:txBody>
          <a:bodyPr>
            <a:normAutofit fontScale="90000"/>
          </a:bodyPr>
          <a:lstStyle/>
          <a:p>
            <a:r>
              <a:rPr lang="en-US" dirty="0" smtClean="0"/>
              <a:t>Synthesis Document 2016</a:t>
            </a:r>
            <a:endParaRPr lang="en-US" dirty="0"/>
          </a:p>
        </p:txBody>
      </p:sp>
    </p:spTree>
    <p:extLst>
      <p:ext uri="{BB962C8B-B14F-4D97-AF65-F5344CB8AC3E}">
        <p14:creationId xmlns:p14="http://schemas.microsoft.com/office/powerpoint/2010/main" val="10746322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Way of Contribution </a:t>
            </a:r>
            <a:endParaRPr lang="en-US" dirty="0"/>
          </a:p>
        </p:txBody>
      </p:sp>
      <p:sp>
        <p:nvSpPr>
          <p:cNvPr id="3" name="Content Placeholder 2"/>
          <p:cNvSpPr>
            <a:spLocks noGrp="1"/>
          </p:cNvSpPr>
          <p:nvPr>
            <p:ph idx="1"/>
          </p:nvPr>
        </p:nvSpPr>
        <p:spPr>
          <a:xfrm>
            <a:off x="457200" y="980728"/>
            <a:ext cx="5853651" cy="5446693"/>
          </a:xfrm>
        </p:spPr>
        <p:txBody>
          <a:bodyPr>
            <a:normAutofit fontScale="92500"/>
          </a:bodyPr>
          <a:lstStyle/>
          <a:p>
            <a:pPr marL="0" indent="0">
              <a:buNone/>
            </a:pPr>
            <a:r>
              <a:rPr lang="en-US" sz="2200" dirty="0" smtClean="0"/>
              <a:t>Drafting Committee to synthesize the document based on the community contributions.</a:t>
            </a:r>
          </a:p>
          <a:p>
            <a:pPr marL="0" indent="0">
              <a:buNone/>
            </a:pPr>
            <a:endParaRPr lang="en-US" sz="2200" dirty="0" smtClean="0"/>
          </a:p>
          <a:p>
            <a:pPr marL="0" indent="0">
              <a:buNone/>
            </a:pPr>
            <a:r>
              <a:rPr lang="en-US" sz="2200" dirty="0" smtClean="0"/>
              <a:t>Total number of comments received: 156 online</a:t>
            </a:r>
            <a:endParaRPr lang="en-US" sz="2200" dirty="0"/>
          </a:p>
          <a:p>
            <a:pPr marL="0" indent="0">
              <a:buNone/>
            </a:pPr>
            <a:r>
              <a:rPr lang="en-US" sz="2200" u="sng" dirty="0" smtClean="0"/>
              <a:t>Pre-Conference</a:t>
            </a:r>
          </a:p>
          <a:p>
            <a:r>
              <a:rPr lang="en-US" sz="2200" dirty="0" smtClean="0"/>
              <a:t>Thematic Comments Submission (17 May – 30 May)</a:t>
            </a:r>
          </a:p>
          <a:p>
            <a:r>
              <a:rPr lang="en-US" sz="2200" dirty="0" smtClean="0"/>
              <a:t>Public Comment on Draft 0 (9 Jun – 9 Jul)</a:t>
            </a:r>
          </a:p>
          <a:p>
            <a:endParaRPr lang="en-US" sz="2200" u="sng" dirty="0"/>
          </a:p>
          <a:p>
            <a:pPr marL="0" indent="0">
              <a:buNone/>
            </a:pPr>
            <a:r>
              <a:rPr lang="en-US" sz="2200" u="sng" dirty="0" smtClean="0"/>
              <a:t>On-Site</a:t>
            </a:r>
          </a:p>
          <a:p>
            <a:r>
              <a:rPr lang="en-US" sz="2200" dirty="0" err="1" smtClean="0"/>
              <a:t>Townhall</a:t>
            </a:r>
            <a:r>
              <a:rPr lang="en-US" sz="2200" dirty="0" smtClean="0"/>
              <a:t> Sessions (27 – 29 Jul)</a:t>
            </a:r>
          </a:p>
          <a:p>
            <a:r>
              <a:rPr lang="en-US" sz="2200" dirty="0" smtClean="0"/>
              <a:t>Public Comment on Draft 1 (21 Jul – 5 Aug)</a:t>
            </a:r>
            <a:endParaRPr lang="en-US" sz="2200" dirty="0"/>
          </a:p>
          <a:p>
            <a:pPr marL="0" indent="0">
              <a:buNone/>
            </a:pPr>
            <a:endParaRPr lang="en-US" sz="2200" u="sng" dirty="0" smtClean="0"/>
          </a:p>
          <a:p>
            <a:pPr marL="0" indent="0">
              <a:buNone/>
            </a:pPr>
            <a:r>
              <a:rPr lang="en-US" sz="2200" u="sng" dirty="0" smtClean="0"/>
              <a:t>Post Conference</a:t>
            </a:r>
          </a:p>
          <a:p>
            <a:r>
              <a:rPr lang="en-US" sz="2200" dirty="0" smtClean="0"/>
              <a:t>Public Comment on Draft 2 (15 Aug – 26 Aug)</a:t>
            </a:r>
          </a:p>
          <a:p>
            <a:endParaRPr lang="en-US" sz="2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0851" y="2482446"/>
            <a:ext cx="2694695" cy="1794667"/>
          </a:xfrm>
          <a:prstGeom prst="rect">
            <a:avLst/>
          </a:prstGeom>
        </p:spPr>
      </p:pic>
      <p:pic>
        <p:nvPicPr>
          <p:cNvPr id="5" name="Picture 4"/>
          <p:cNvPicPr>
            <a:picLocks noChangeAspect="1"/>
          </p:cNvPicPr>
          <p:nvPr/>
        </p:nvPicPr>
        <p:blipFill>
          <a:blip r:embed="rId4"/>
          <a:stretch>
            <a:fillRect/>
          </a:stretch>
        </p:blipFill>
        <p:spPr>
          <a:xfrm>
            <a:off x="4559300" y="3416300"/>
            <a:ext cx="12700" cy="127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10851" y="436804"/>
            <a:ext cx="2694696" cy="179646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0851" y="4511258"/>
            <a:ext cx="2694696" cy="1796464"/>
          </a:xfrm>
          <a:prstGeom prst="rect">
            <a:avLst/>
          </a:prstGeom>
        </p:spPr>
      </p:pic>
    </p:spTree>
    <p:extLst>
      <p:ext uri="{BB962C8B-B14F-4D97-AF65-F5344CB8AC3E}">
        <p14:creationId xmlns:p14="http://schemas.microsoft.com/office/powerpoint/2010/main" val="18938084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Synthesis Document 2016</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Continuing Efforts in Bringing the Next Billion Online</a:t>
            </a:r>
          </a:p>
          <a:p>
            <a:pPr marL="514350" indent="-514350">
              <a:buFont typeface="+mj-lt"/>
              <a:buAutoNum type="arabicPeriod"/>
            </a:pPr>
            <a:r>
              <a:rPr lang="en-US" dirty="0" smtClean="0"/>
              <a:t>Security</a:t>
            </a:r>
          </a:p>
          <a:p>
            <a:pPr marL="514350" indent="-514350">
              <a:buFont typeface="+mj-lt"/>
              <a:buAutoNum type="arabicPeriod"/>
            </a:pPr>
            <a:r>
              <a:rPr lang="en-US" dirty="0" smtClean="0"/>
              <a:t>Human Rights &amp; Internet</a:t>
            </a:r>
          </a:p>
          <a:p>
            <a:pPr marL="514350" indent="-514350">
              <a:buFont typeface="+mj-lt"/>
              <a:buAutoNum type="arabicPeriod"/>
            </a:pPr>
            <a:r>
              <a:rPr lang="en-US" dirty="0" smtClean="0"/>
              <a:t>The Multi-Stakeholder Model</a:t>
            </a:r>
          </a:p>
          <a:p>
            <a:pPr marL="514350" indent="-514350">
              <a:buFont typeface="+mj-lt"/>
              <a:buAutoNum type="arabicPeriod"/>
            </a:pPr>
            <a:r>
              <a:rPr lang="en-US" dirty="0" smtClean="0"/>
              <a:t>Digital Economy &amp; Trade</a:t>
            </a:r>
          </a:p>
          <a:p>
            <a:pPr marL="514350" indent="-514350">
              <a:buFont typeface="+mj-lt"/>
              <a:buAutoNum type="arabicPeriod"/>
            </a:pPr>
            <a:r>
              <a:rPr lang="en-US" dirty="0" smtClean="0"/>
              <a:t>Future Impacts </a:t>
            </a:r>
            <a:endParaRPr lang="en-US" dirty="0"/>
          </a:p>
          <a:p>
            <a:pPr marL="514350" indent="-514350">
              <a:buFont typeface="+mj-lt"/>
              <a:buAutoNum type="arabicPeriod"/>
            </a:pPr>
            <a:endParaRPr lang="en-US" dirty="0" smtClean="0"/>
          </a:p>
          <a:p>
            <a:pPr marL="0" indent="0">
              <a:buNone/>
            </a:pPr>
            <a:r>
              <a:rPr lang="en-US" dirty="0"/>
              <a:t>Final Version Published on 9 Sep </a:t>
            </a:r>
            <a:r>
              <a:rPr lang="en-US" dirty="0" smtClean="0"/>
              <a:t>– </a:t>
            </a:r>
            <a:br>
              <a:rPr lang="en-US" dirty="0" smtClean="0"/>
            </a:br>
            <a:r>
              <a:rPr lang="en-US" dirty="0" smtClean="0">
                <a:solidFill>
                  <a:srgbClr val="FF6600"/>
                </a:solidFill>
              </a:rPr>
              <a:t>https</a:t>
            </a:r>
            <a:r>
              <a:rPr lang="en-US" dirty="0">
                <a:solidFill>
                  <a:srgbClr val="FF6600"/>
                </a:solidFill>
              </a:rPr>
              <a:t>://2016.aprigf.asia/synthesis/</a:t>
            </a:r>
          </a:p>
          <a:p>
            <a:pPr marL="0" indent="0">
              <a:buNone/>
            </a:pPr>
            <a:endParaRPr lang="en-US" dirty="0" smtClean="0"/>
          </a:p>
        </p:txBody>
      </p:sp>
    </p:spTree>
    <p:extLst>
      <p:ext uri="{BB962C8B-B14F-4D97-AF65-F5344CB8AC3E}">
        <p14:creationId xmlns:p14="http://schemas.microsoft.com/office/powerpoint/2010/main" val="2708794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92" y="4496671"/>
            <a:ext cx="8229600" cy="1889711"/>
          </a:xfrm>
        </p:spPr>
        <p:txBody>
          <a:bodyPr>
            <a:normAutofit/>
          </a:bodyPr>
          <a:lstStyle/>
          <a:p>
            <a:pPr algn="ctr"/>
            <a:r>
              <a:rPr lang="en-US" sz="2800" dirty="0" smtClean="0"/>
              <a:t>Host: </a:t>
            </a:r>
            <a:r>
              <a:rPr lang="en-US" sz="2800" dirty="0" err="1" smtClean="0"/>
              <a:t>AuDA</a:t>
            </a:r>
            <a:r>
              <a:rPr lang="en-US" sz="2800" dirty="0" smtClean="0"/>
              <a:t/>
            </a:r>
            <a:br>
              <a:rPr lang="en-US" sz="2800" dirty="0" smtClean="0"/>
            </a:br>
            <a:r>
              <a:rPr lang="en-US" sz="2800" dirty="0" smtClean="0"/>
              <a:t> Date: Oct 2017 (TBC)</a:t>
            </a:r>
            <a:br>
              <a:rPr lang="en-US" sz="2800" dirty="0" smtClean="0"/>
            </a:br>
            <a:r>
              <a:rPr lang="en-US" sz="2200" dirty="0" smtClean="0"/>
              <a:t>Stay tuned to submit your workshop or apply for fellowship!</a:t>
            </a:r>
            <a:br>
              <a:rPr lang="en-US" sz="2200" dirty="0" smtClean="0"/>
            </a:br>
            <a:r>
              <a:rPr lang="en-US" sz="2200" dirty="0" smtClean="0"/>
              <a:t>Remote Participation is also available.</a:t>
            </a:r>
            <a:endParaRPr lang="en-US" sz="2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95005"/>
            <a:ext cx="9144000" cy="2743474"/>
          </a:xfrm>
          <a:prstGeom prst="rect">
            <a:avLst/>
          </a:prstGeom>
        </p:spPr>
      </p:pic>
      <p:sp>
        <p:nvSpPr>
          <p:cNvPr id="5" name="Title 1"/>
          <p:cNvSpPr txBox="1">
            <a:spLocks/>
          </p:cNvSpPr>
          <p:nvPr/>
        </p:nvSpPr>
        <p:spPr>
          <a:xfrm>
            <a:off x="609600" y="427038"/>
            <a:ext cx="8229600" cy="634082"/>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b="0" kern="1200">
                <a:solidFill>
                  <a:schemeClr val="bg1"/>
                </a:solidFill>
                <a:latin typeface="Helvetica-Light" pitchFamily="34" charset="0"/>
                <a:ea typeface="+mj-ea"/>
                <a:cs typeface="+mj-cs"/>
              </a:defRPr>
            </a:lvl1pPr>
          </a:lstStyle>
          <a:p>
            <a:r>
              <a:rPr lang="en-US" smtClean="0"/>
              <a:t>APrIGF Melbourne 2017</a:t>
            </a:r>
            <a:endParaRPr lang="en-US" dirty="0"/>
          </a:p>
        </p:txBody>
      </p:sp>
    </p:spTree>
    <p:extLst>
      <p:ext uri="{BB962C8B-B14F-4D97-AF65-F5344CB8AC3E}">
        <p14:creationId xmlns:p14="http://schemas.microsoft.com/office/powerpoint/2010/main" val="33756103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67544" y="332656"/>
            <a:ext cx="8229600" cy="4896544"/>
          </a:xfrm>
        </p:spPr>
        <p:txBody>
          <a:bodyPr/>
          <a:lstStyle/>
          <a:p>
            <a:pPr marL="0" indent="0">
              <a:buNone/>
            </a:pPr>
            <a:r>
              <a:rPr lang="en-US" sz="2000" dirty="0">
                <a:solidFill>
                  <a:schemeClr val="bg1"/>
                </a:solidFill>
              </a:rPr>
              <a:t>Asia Pacific Regional Internet Governance Forum (</a:t>
            </a:r>
            <a:r>
              <a:rPr lang="en-US" sz="2000" dirty="0" err="1">
                <a:solidFill>
                  <a:schemeClr val="bg1"/>
                </a:solidFill>
              </a:rPr>
              <a:t>APrIGF</a:t>
            </a:r>
            <a:r>
              <a:rPr lang="en-US" sz="2000" dirty="0">
                <a:solidFill>
                  <a:schemeClr val="bg1"/>
                </a:solidFill>
              </a:rPr>
              <a:t>)</a:t>
            </a:r>
            <a:r>
              <a:rPr lang="en-US" sz="2000" dirty="0"/>
              <a:t> is one of the key regional initiatives on Internet governance which provides an open platform for multi-stakeholders to discuss and identify issues and priorities, and ultimately advances the development of Internet governance in the Asia Pacific region as well as bring forward and contribute to the wider global Internet community.  </a:t>
            </a:r>
          </a:p>
          <a:p>
            <a:pPr marL="0" indent="0">
              <a:buNone/>
            </a:pPr>
            <a:r>
              <a:rPr lang="en-US" sz="2000" dirty="0" smtClean="0">
                <a:hlinkClick r:id="rId3"/>
              </a:rPr>
              <a:t>http://aprigf.asia</a:t>
            </a:r>
            <a:endParaRPr lang="en-US" sz="2000" dirty="0" smtClean="0"/>
          </a:p>
          <a:p>
            <a:pPr marL="0" indent="0">
              <a:buNone/>
            </a:pPr>
            <a:endParaRPr lang="en-US" sz="2000" dirty="0" smtClean="0"/>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5776" y="2276872"/>
            <a:ext cx="6228184" cy="4076630"/>
          </a:xfrm>
          <a:prstGeom prst="rect">
            <a:avLst/>
          </a:prstGeom>
        </p:spPr>
      </p:pic>
    </p:spTree>
    <p:extLst>
      <p:ext uri="{BB962C8B-B14F-4D97-AF65-F5344CB8AC3E}">
        <p14:creationId xmlns:p14="http://schemas.microsoft.com/office/powerpoint/2010/main" val="37467267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Join the </a:t>
            </a:r>
            <a:r>
              <a:rPr lang="en-US" dirty="0" err="1" smtClean="0"/>
              <a:t>APrIGF</a:t>
            </a:r>
            <a:r>
              <a:rPr lang="en-US" dirty="0" smtClean="0"/>
              <a:t> Processes</a:t>
            </a:r>
            <a:endParaRPr lang="en-US" dirty="0"/>
          </a:p>
        </p:txBody>
      </p:sp>
      <p:sp>
        <p:nvSpPr>
          <p:cNvPr id="3" name="Content Placeholder 2"/>
          <p:cNvSpPr>
            <a:spLocks noGrp="1"/>
          </p:cNvSpPr>
          <p:nvPr>
            <p:ph idx="1"/>
          </p:nvPr>
        </p:nvSpPr>
        <p:spPr/>
        <p:txBody>
          <a:bodyPr>
            <a:normAutofit lnSpcReduction="10000"/>
          </a:bodyPr>
          <a:lstStyle/>
          <a:p>
            <a:r>
              <a:rPr lang="en-US" sz="2400" dirty="0"/>
              <a:t>Subscribe to </a:t>
            </a:r>
            <a:r>
              <a:rPr lang="en-US" sz="2400" dirty="0" err="1" smtClean="0">
                <a:solidFill>
                  <a:srgbClr val="FFFF00"/>
                </a:solidFill>
              </a:rPr>
              <a:t>announce@aprigf.asia</a:t>
            </a:r>
            <a:r>
              <a:rPr lang="en-US" sz="2400" dirty="0" smtClean="0">
                <a:solidFill>
                  <a:srgbClr val="FFFF00"/>
                </a:solidFill>
              </a:rPr>
              <a:t> </a:t>
            </a:r>
            <a:r>
              <a:rPr lang="en-US" sz="2400" dirty="0" smtClean="0"/>
              <a:t>to receive news and announcements from </a:t>
            </a:r>
            <a:r>
              <a:rPr lang="en-US" sz="2400" dirty="0" err="1" smtClean="0"/>
              <a:t>APrIGF</a:t>
            </a:r>
            <a:endParaRPr lang="en-US" sz="2400" dirty="0" smtClean="0">
              <a:solidFill>
                <a:srgbClr val="FFFF00"/>
              </a:solidFill>
            </a:endParaRPr>
          </a:p>
          <a:p>
            <a:endParaRPr lang="en-US" sz="2400" dirty="0" smtClean="0"/>
          </a:p>
          <a:p>
            <a:r>
              <a:rPr lang="en-US" sz="2400" dirty="0" smtClean="0"/>
              <a:t>Join </a:t>
            </a:r>
            <a:r>
              <a:rPr lang="en-US" sz="2400" dirty="0" smtClean="0">
                <a:solidFill>
                  <a:srgbClr val="FFFF00"/>
                </a:solidFill>
              </a:rPr>
              <a:t>discuss@aprigf.asia </a:t>
            </a:r>
            <a:r>
              <a:rPr lang="en-US" sz="2400" dirty="0" smtClean="0"/>
              <a:t>to </a:t>
            </a:r>
            <a:r>
              <a:rPr lang="en-US" sz="2400" dirty="0" smtClean="0">
                <a:solidFill>
                  <a:schemeClr val="accent6"/>
                </a:solidFill>
              </a:rPr>
              <a:t>share any updates and discuss </a:t>
            </a:r>
            <a:r>
              <a:rPr lang="en-US" sz="2400" dirty="0" smtClean="0"/>
              <a:t>with other stakeholders in the AP region on Internet governance related issues.</a:t>
            </a:r>
          </a:p>
          <a:p>
            <a:pPr marL="0" indent="0">
              <a:buNone/>
            </a:pPr>
            <a:endParaRPr lang="en-US" sz="2400" dirty="0"/>
          </a:p>
          <a:p>
            <a:r>
              <a:rPr lang="en-US" sz="2400" dirty="0" smtClean="0"/>
              <a:t>Join the </a:t>
            </a:r>
            <a:r>
              <a:rPr lang="en-US" sz="2400" dirty="0" smtClean="0">
                <a:solidFill>
                  <a:srgbClr val="F79646"/>
                </a:solidFill>
              </a:rPr>
              <a:t>decision making process</a:t>
            </a:r>
            <a:r>
              <a:rPr lang="en-US" sz="2400" dirty="0" smtClean="0"/>
              <a:t> by joining the </a:t>
            </a:r>
            <a:r>
              <a:rPr lang="en-US" sz="2400" dirty="0" smtClean="0">
                <a:solidFill>
                  <a:schemeClr val="bg1"/>
                </a:solidFill>
              </a:rPr>
              <a:t>Multi-Stakeholder Steering Group (MSG) </a:t>
            </a:r>
          </a:p>
          <a:p>
            <a:endParaRPr lang="en-US" sz="2400" dirty="0" smtClean="0"/>
          </a:p>
          <a:p>
            <a:r>
              <a:rPr lang="en-US" sz="2400" dirty="0" smtClean="0"/>
              <a:t>Any enquiries, please send to </a:t>
            </a:r>
            <a:r>
              <a:rPr lang="en-US" sz="2400" dirty="0" smtClean="0">
                <a:solidFill>
                  <a:srgbClr val="FFFF00"/>
                </a:solidFill>
              </a:rPr>
              <a:t>sec@aprigf.asia</a:t>
            </a:r>
          </a:p>
          <a:p>
            <a:endParaRPr lang="en-US" sz="2400" dirty="0"/>
          </a:p>
          <a:p>
            <a:r>
              <a:rPr lang="en-US" sz="2400" dirty="0" smtClean="0"/>
              <a:t>If you would like to list </a:t>
            </a:r>
            <a:r>
              <a:rPr lang="en-US" sz="2400" dirty="0" smtClean="0">
                <a:solidFill>
                  <a:schemeClr val="accent6"/>
                </a:solidFill>
              </a:rPr>
              <a:t>any Local IGFs initiatives </a:t>
            </a:r>
            <a:r>
              <a:rPr lang="en-US" sz="2400" dirty="0" smtClean="0"/>
              <a:t>at our events page, please kindly contact the Secretariat.</a:t>
            </a:r>
          </a:p>
          <a:p>
            <a:endParaRPr lang="en-US" dirty="0"/>
          </a:p>
        </p:txBody>
      </p:sp>
    </p:spTree>
    <p:extLst>
      <p:ext uri="{BB962C8B-B14F-4D97-AF65-F5344CB8AC3E}">
        <p14:creationId xmlns:p14="http://schemas.microsoft.com/office/powerpoint/2010/main" val="4376513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Internet Governance is Fun! Join us =)</a:t>
            </a:r>
            <a:endParaRPr lang="en-US" dirty="0"/>
          </a:p>
        </p:txBody>
      </p:sp>
      <p:pic>
        <p:nvPicPr>
          <p:cNvPr id="4" name="Picture 3"/>
          <p:cNvPicPr>
            <a:picLocks noChangeAspect="1"/>
          </p:cNvPicPr>
          <p:nvPr/>
        </p:nvPicPr>
        <p:blipFill>
          <a:blip r:embed="rId2"/>
          <a:stretch>
            <a:fillRect/>
          </a:stretch>
        </p:blipFill>
        <p:spPr>
          <a:xfrm>
            <a:off x="731135" y="1082701"/>
            <a:ext cx="7643249" cy="5095499"/>
          </a:xfrm>
          <a:prstGeom prst="rect">
            <a:avLst/>
          </a:prstGeom>
        </p:spPr>
      </p:pic>
    </p:spTree>
    <p:extLst>
      <p:ext uri="{BB962C8B-B14F-4D97-AF65-F5344CB8AC3E}">
        <p14:creationId xmlns:p14="http://schemas.microsoft.com/office/powerpoint/2010/main" val="206876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5" name="Picture 4"/>
          <p:cNvPicPr>
            <a:picLocks noChangeAspect="1"/>
          </p:cNvPicPr>
          <p:nvPr/>
        </p:nvPicPr>
        <p:blipFill>
          <a:blip r:embed="rId3"/>
          <a:stretch>
            <a:fillRect/>
          </a:stretch>
        </p:blipFill>
        <p:spPr>
          <a:xfrm>
            <a:off x="0" y="8155"/>
            <a:ext cx="9144000" cy="6849845"/>
          </a:xfrm>
          <a:prstGeom prst="rect">
            <a:avLst/>
          </a:prstGeom>
        </p:spPr>
      </p:pic>
      <p:pic>
        <p:nvPicPr>
          <p:cNvPr id="6" name="圖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4208" y="404664"/>
            <a:ext cx="2156186" cy="1190215"/>
          </a:xfrm>
          <a:prstGeom prst="rect">
            <a:avLst/>
          </a:prstGeom>
        </p:spPr>
      </p:pic>
    </p:spTree>
    <p:extLst>
      <p:ext uri="{BB962C8B-B14F-4D97-AF65-F5344CB8AC3E}">
        <p14:creationId xmlns:p14="http://schemas.microsoft.com/office/powerpoint/2010/main" val="25178386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 </a:t>
            </a:r>
            <a:r>
              <a:rPr lang="en-US" dirty="0" err="1" smtClean="0"/>
              <a:t>APrIGFs</a:t>
            </a:r>
            <a:r>
              <a:rPr lang="en-US" dirty="0" smtClean="0"/>
              <a:t> &amp; </a:t>
            </a:r>
            <a:r>
              <a:rPr lang="en-US" dirty="0"/>
              <a:t>Y</a:t>
            </a:r>
            <a:r>
              <a:rPr lang="en-US" dirty="0" smtClean="0"/>
              <a:t>IGFs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Hong </a:t>
            </a:r>
            <a:r>
              <a:rPr lang="en-US" dirty="0"/>
              <a:t>Kong 2010 (Jun 15-16)</a:t>
            </a:r>
          </a:p>
          <a:p>
            <a:pPr marL="514350" indent="-514350">
              <a:buFont typeface="+mj-lt"/>
              <a:buAutoNum type="arabicPeriod"/>
            </a:pPr>
            <a:r>
              <a:rPr lang="en-US" dirty="0"/>
              <a:t>Singapore 2011 (Jun 16-17)</a:t>
            </a:r>
          </a:p>
          <a:p>
            <a:pPr marL="514350" indent="-514350">
              <a:buFont typeface="+mj-lt"/>
              <a:buAutoNum type="arabicPeriod"/>
            </a:pPr>
            <a:r>
              <a:rPr lang="en-US" dirty="0"/>
              <a:t>Tokyo 2012 (Jul 18-20)</a:t>
            </a:r>
          </a:p>
          <a:p>
            <a:pPr marL="514350" indent="-514350">
              <a:buFont typeface="+mj-lt"/>
              <a:buAutoNum type="arabicPeriod"/>
            </a:pPr>
            <a:r>
              <a:rPr lang="en-US" dirty="0"/>
              <a:t>Seoul 2013 (Sep 4-6)</a:t>
            </a:r>
          </a:p>
          <a:p>
            <a:pPr marL="514350" indent="-514350">
              <a:buFont typeface="+mj-lt"/>
              <a:buAutoNum type="arabicPeriod"/>
            </a:pPr>
            <a:r>
              <a:rPr lang="en-US" dirty="0">
                <a:solidFill>
                  <a:schemeClr val="bg1">
                    <a:lumMod val="65000"/>
                  </a:schemeClr>
                </a:solidFill>
              </a:rPr>
              <a:t>Delhi 2014 (Aug 3-6</a:t>
            </a:r>
            <a:r>
              <a:rPr lang="en-US" dirty="0" smtClean="0">
                <a:solidFill>
                  <a:schemeClr val="bg1">
                    <a:lumMod val="65000"/>
                  </a:schemeClr>
                </a:solidFill>
              </a:rPr>
              <a:t>)</a:t>
            </a:r>
          </a:p>
          <a:p>
            <a:pPr marL="514350" indent="-514350">
              <a:buFont typeface="+mj-lt"/>
              <a:buAutoNum type="arabicPeriod"/>
            </a:pPr>
            <a:r>
              <a:rPr lang="en-US" dirty="0" smtClean="0">
                <a:solidFill>
                  <a:schemeClr val="bg1">
                    <a:lumMod val="65000"/>
                  </a:schemeClr>
                </a:solidFill>
              </a:rPr>
              <a:t>Macau 2015 (Jun 29 – Jul 3)</a:t>
            </a:r>
          </a:p>
          <a:p>
            <a:pPr marL="514350" indent="-514350">
              <a:buFont typeface="+mj-lt"/>
              <a:buAutoNum type="arabicPeriod"/>
            </a:pPr>
            <a:r>
              <a:rPr lang="en-US" dirty="0" smtClean="0">
                <a:solidFill>
                  <a:srgbClr val="FF6600"/>
                </a:solidFill>
              </a:rPr>
              <a:t>Taipei 2016 (Jul 26 - 29)</a:t>
            </a:r>
            <a:endParaRPr lang="en-US" dirty="0">
              <a:solidFill>
                <a:srgbClr val="FF6600"/>
              </a:solidFill>
            </a:endParaRPr>
          </a:p>
          <a:p>
            <a:endParaRPr lang="en-US" dirty="0"/>
          </a:p>
        </p:txBody>
      </p:sp>
    </p:spTree>
    <p:extLst>
      <p:ext uri="{BB962C8B-B14F-4D97-AF65-F5344CB8AC3E}">
        <p14:creationId xmlns:p14="http://schemas.microsoft.com/office/powerpoint/2010/main" val="9253277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Multi-Stakeholder Steering Group (MSG)</a:t>
            </a:r>
            <a:endParaRPr lang="en-US" sz="3200" dirty="0"/>
          </a:p>
        </p:txBody>
      </p:sp>
      <p:sp>
        <p:nvSpPr>
          <p:cNvPr id="3" name="Content Placeholder 2"/>
          <p:cNvSpPr>
            <a:spLocks noGrp="1"/>
          </p:cNvSpPr>
          <p:nvPr>
            <p:ph idx="1"/>
          </p:nvPr>
        </p:nvSpPr>
        <p:spPr>
          <a:xfrm>
            <a:off x="323528" y="980729"/>
            <a:ext cx="8435280" cy="3984443"/>
          </a:xfrm>
        </p:spPr>
        <p:txBody>
          <a:bodyPr>
            <a:normAutofit/>
          </a:bodyPr>
          <a:lstStyle/>
          <a:p>
            <a:pPr>
              <a:spcBef>
                <a:spcPct val="30000"/>
              </a:spcBef>
              <a:defRPr/>
            </a:pPr>
            <a:r>
              <a:rPr lang="en-US" sz="1800" dirty="0" smtClean="0"/>
              <a:t>To </a:t>
            </a:r>
            <a:r>
              <a:rPr lang="en-US" sz="1800" dirty="0"/>
              <a:t>support and coordinate the organizational </a:t>
            </a:r>
            <a:r>
              <a:rPr lang="en-US" sz="1800" dirty="0" smtClean="0"/>
              <a:t>work under the Operating Principles with an emphasis on openness</a:t>
            </a:r>
            <a:r>
              <a:rPr lang="en-US" sz="1800" dirty="0"/>
              <a:t>, transparency and multi-stakeholder </a:t>
            </a:r>
            <a:r>
              <a:rPr lang="en-US" sz="1800" dirty="0" smtClean="0"/>
              <a:t>cooperation</a:t>
            </a:r>
            <a:endParaRPr lang="en-US" sz="1800" dirty="0"/>
          </a:p>
          <a:p>
            <a:pPr>
              <a:spcBef>
                <a:spcPct val="30000"/>
              </a:spcBef>
              <a:defRPr/>
            </a:pPr>
            <a:r>
              <a:rPr lang="en-US" sz="1800" dirty="0"/>
              <a:t>Promote and encourage the dialogue of </a:t>
            </a:r>
            <a:r>
              <a:rPr lang="en-US" sz="1800" dirty="0" smtClean="0"/>
              <a:t>Internet Governance </a:t>
            </a:r>
            <a:r>
              <a:rPr lang="en-US" sz="1800" dirty="0"/>
              <a:t>related issues in </a:t>
            </a:r>
            <a:r>
              <a:rPr lang="en-US" sz="1800" dirty="0" smtClean="0"/>
              <a:t>the Asia Pacific Region and act as the interface </a:t>
            </a:r>
            <a:r>
              <a:rPr lang="en-US" sz="1800" dirty="0"/>
              <a:t>between global IGF community</a:t>
            </a:r>
          </a:p>
          <a:p>
            <a:pPr marL="0" indent="0">
              <a:buNone/>
            </a:pPr>
            <a:endParaRPr lang="en-US" sz="1800" b="1" dirty="0" smtClean="0"/>
          </a:p>
          <a:p>
            <a:endParaRPr lang="en-US" sz="1800" b="1" dirty="0"/>
          </a:p>
          <a:p>
            <a:endParaRPr lang="en-US" sz="1800" b="1" dirty="0" smtClean="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5896" y="2848079"/>
            <a:ext cx="5621253" cy="3821281"/>
          </a:xfrm>
          <a:prstGeom prst="rect">
            <a:avLst/>
          </a:prstGeom>
        </p:spPr>
      </p:pic>
      <p:sp>
        <p:nvSpPr>
          <p:cNvPr id="5" name="Content Placeholder 2"/>
          <p:cNvSpPr txBox="1">
            <a:spLocks/>
          </p:cNvSpPr>
          <p:nvPr/>
        </p:nvSpPr>
        <p:spPr>
          <a:xfrm>
            <a:off x="323528" y="3140968"/>
            <a:ext cx="3312368" cy="336037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bg1">
                    <a:lumMod val="65000"/>
                  </a:schemeClr>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lumMod val="65000"/>
                  </a:schemeClr>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lumMod val="65000"/>
                  </a:schemeClr>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t>Chair (2015 – 2017)</a:t>
            </a:r>
          </a:p>
          <a:p>
            <a:pPr lvl="1"/>
            <a:r>
              <a:rPr lang="en-US" sz="1600" dirty="0" smtClean="0"/>
              <a:t>Mr. Paul Wilson, Director General of APNIC </a:t>
            </a:r>
            <a:r>
              <a:rPr lang="en-US" sz="1600" i="1" dirty="0" smtClean="0"/>
              <a:t>(Technical)</a:t>
            </a:r>
          </a:p>
          <a:p>
            <a:r>
              <a:rPr lang="en-US" sz="1800" b="1" dirty="0" smtClean="0"/>
              <a:t>Vice Chairs:</a:t>
            </a:r>
            <a:r>
              <a:rPr lang="en-US" sz="1800" dirty="0" smtClean="0"/>
              <a:t> </a:t>
            </a:r>
          </a:p>
          <a:p>
            <a:pPr lvl="1"/>
            <a:r>
              <a:rPr lang="en-US" sz="1600" dirty="0" smtClean="0"/>
              <a:t>Mr. Chester Soong, ISOC Hong Kong (2016-2018</a:t>
            </a:r>
            <a:r>
              <a:rPr lang="en-US" sz="1600" i="1" dirty="0" smtClean="0"/>
              <a:t>) (Civil Society)</a:t>
            </a:r>
          </a:p>
          <a:p>
            <a:pPr lvl="1"/>
            <a:r>
              <a:rPr lang="en-US" sz="1600" dirty="0" smtClean="0"/>
              <a:t>Mr. </a:t>
            </a:r>
            <a:r>
              <a:rPr lang="en-US" sz="1600" dirty="0" err="1" smtClean="0"/>
              <a:t>Arun</a:t>
            </a:r>
            <a:r>
              <a:rPr lang="en-US" sz="1600" dirty="0" smtClean="0"/>
              <a:t> </a:t>
            </a:r>
            <a:r>
              <a:rPr lang="en-US" sz="1600" dirty="0" err="1" smtClean="0"/>
              <a:t>Sukumar</a:t>
            </a:r>
            <a:r>
              <a:rPr lang="en-US" sz="1600" dirty="0" smtClean="0"/>
              <a:t>, Observer Research Foundation, India (2015-2017) </a:t>
            </a:r>
            <a:r>
              <a:rPr lang="en-US" sz="1600" i="1" dirty="0" smtClean="0"/>
              <a:t>(Civil Society)</a:t>
            </a:r>
          </a:p>
        </p:txBody>
      </p:sp>
      <p:sp>
        <p:nvSpPr>
          <p:cNvPr id="8" name="TextBox 7"/>
          <p:cNvSpPr txBox="1"/>
          <p:nvPr/>
        </p:nvSpPr>
        <p:spPr>
          <a:xfrm>
            <a:off x="6654800" y="61806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88267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Multi-Stakeholder Steering Group (MSG)</a:t>
            </a:r>
          </a:p>
        </p:txBody>
      </p:sp>
      <p:sp>
        <p:nvSpPr>
          <p:cNvPr id="3" name="Content Placeholder 2"/>
          <p:cNvSpPr>
            <a:spLocks noGrp="1"/>
          </p:cNvSpPr>
          <p:nvPr>
            <p:ph idx="1"/>
          </p:nvPr>
        </p:nvSpPr>
        <p:spPr>
          <a:xfrm>
            <a:off x="457200" y="980728"/>
            <a:ext cx="4402832" cy="5520613"/>
          </a:xfrm>
        </p:spPr>
        <p:txBody>
          <a:bodyPr>
            <a:normAutofit/>
          </a:bodyPr>
          <a:lstStyle/>
          <a:p>
            <a:r>
              <a:rPr lang="en-US" sz="2000" dirty="0">
                <a:solidFill>
                  <a:srgbClr val="FFFF00"/>
                </a:solidFill>
              </a:rPr>
              <a:t>msg@aprigf.asia</a:t>
            </a:r>
            <a:endParaRPr lang="en-US" sz="2000" dirty="0">
              <a:solidFill>
                <a:srgbClr val="FFFF00"/>
              </a:solidFill>
              <a:hlinkClick r:id="rId3"/>
            </a:endParaRPr>
          </a:p>
          <a:p>
            <a:pPr lvl="1"/>
            <a:r>
              <a:rPr lang="en-US" sz="1800" dirty="0" smtClean="0"/>
              <a:t>Current members: </a:t>
            </a:r>
            <a:r>
              <a:rPr lang="en-US" sz="1800" dirty="0" smtClean="0"/>
              <a:t>85</a:t>
            </a:r>
          </a:p>
          <a:p>
            <a:pPr marL="457200" lvl="1" indent="0">
              <a:buNone/>
            </a:pPr>
            <a:r>
              <a:rPr lang="en-US" sz="1800" dirty="0" smtClean="0"/>
              <a:t>(Active Members: ~35 as of Aug)</a:t>
            </a:r>
            <a:endParaRPr lang="en-US" sz="1800" dirty="0" smtClean="0"/>
          </a:p>
          <a:p>
            <a:pPr marL="457200" lvl="1" indent="0">
              <a:buNone/>
            </a:pPr>
            <a:endParaRPr lang="en-US" sz="1800" dirty="0"/>
          </a:p>
          <a:p>
            <a:pPr marL="457200" lvl="1" indent="0">
              <a:buNone/>
            </a:pPr>
            <a:r>
              <a:rPr lang="en-US" sz="1800" dirty="0" smtClean="0"/>
              <a:t>Committees:</a:t>
            </a:r>
          </a:p>
          <a:p>
            <a:pPr lvl="1"/>
            <a:r>
              <a:rPr lang="en-US" sz="1800" dirty="0" smtClean="0"/>
              <a:t>Program Committee</a:t>
            </a:r>
          </a:p>
          <a:p>
            <a:pPr lvl="1"/>
            <a:r>
              <a:rPr lang="en-US" sz="1800" dirty="0" smtClean="0"/>
              <a:t>Fellowship Committee</a:t>
            </a:r>
          </a:p>
          <a:p>
            <a:pPr lvl="1"/>
            <a:r>
              <a:rPr lang="en-US" sz="1800" dirty="0" smtClean="0"/>
              <a:t>Drafting Committee</a:t>
            </a:r>
          </a:p>
          <a:p>
            <a:pPr lvl="1"/>
            <a:r>
              <a:rPr lang="en-US" sz="1800" dirty="0" smtClean="0"/>
              <a:t>Election Committee</a:t>
            </a:r>
            <a:endParaRPr lang="en-US" sz="1800" dirty="0"/>
          </a:p>
          <a:p>
            <a:pPr marL="457200" lvl="1" indent="0">
              <a:buNone/>
            </a:pPr>
            <a:endParaRPr lang="en-US" sz="1800" dirty="0" smtClean="0"/>
          </a:p>
          <a:p>
            <a:r>
              <a:rPr lang="en-US" sz="2000" dirty="0" smtClean="0"/>
              <a:t>Monthly/Bi-weekly teleconference meetings</a:t>
            </a:r>
          </a:p>
          <a:p>
            <a:r>
              <a:rPr lang="en-US" sz="2000" dirty="0" smtClean="0"/>
              <a:t>Annual F2F meeting at AP* retreat &amp; IGF meeting</a:t>
            </a:r>
          </a:p>
          <a:p>
            <a:r>
              <a:rPr lang="en-US" sz="2000" dirty="0" smtClean="0"/>
              <a:t>Meeting archives available online</a:t>
            </a:r>
            <a:endParaRPr lang="en-US" sz="2000" dirty="0"/>
          </a:p>
        </p:txBody>
      </p:sp>
      <p:graphicFrame>
        <p:nvGraphicFramePr>
          <p:cNvPr id="5" name="Chart 4"/>
          <p:cNvGraphicFramePr/>
          <p:nvPr>
            <p:extLst>
              <p:ext uri="{D42A27DB-BD31-4B8C-83A1-F6EECF244321}">
                <p14:modId xmlns:p14="http://schemas.microsoft.com/office/powerpoint/2010/main" val="498964079"/>
              </p:ext>
            </p:extLst>
          </p:nvPr>
        </p:nvGraphicFramePr>
        <p:xfrm>
          <a:off x="4499992" y="1196752"/>
          <a:ext cx="4644008" cy="24482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1716856899"/>
              </p:ext>
            </p:extLst>
          </p:nvPr>
        </p:nvGraphicFramePr>
        <p:xfrm>
          <a:off x="4499992" y="3717032"/>
          <a:ext cx="4644008" cy="24482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623812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713" y="4543534"/>
            <a:ext cx="3249604" cy="2164236"/>
          </a:xfrm>
          <a:prstGeom prst="rect">
            <a:avLst/>
          </a:prstGeom>
        </p:spPr>
      </p:pic>
      <p:sp>
        <p:nvSpPr>
          <p:cNvPr id="2" name="Title 1"/>
          <p:cNvSpPr>
            <a:spLocks noGrp="1"/>
          </p:cNvSpPr>
          <p:nvPr>
            <p:ph type="title"/>
          </p:nvPr>
        </p:nvSpPr>
        <p:spPr/>
        <p:txBody>
          <a:bodyPr>
            <a:normAutofit fontScale="90000"/>
          </a:bodyPr>
          <a:lstStyle/>
          <a:p>
            <a:r>
              <a:rPr lang="en-US" dirty="0" err="1" smtClean="0"/>
              <a:t>APrIGF</a:t>
            </a:r>
            <a:r>
              <a:rPr lang="en-US" dirty="0" smtClean="0"/>
              <a:t> 2016 (https://2016.aprigf.asia)</a:t>
            </a:r>
            <a:endParaRPr lang="en-US" dirty="0"/>
          </a:p>
        </p:txBody>
      </p:sp>
      <p:sp>
        <p:nvSpPr>
          <p:cNvPr id="3" name="Content Placeholder 2"/>
          <p:cNvSpPr>
            <a:spLocks noGrp="1"/>
          </p:cNvSpPr>
          <p:nvPr>
            <p:ph idx="1"/>
          </p:nvPr>
        </p:nvSpPr>
        <p:spPr/>
        <p:txBody>
          <a:bodyPr>
            <a:normAutofit/>
          </a:bodyPr>
          <a:lstStyle/>
          <a:p>
            <a:r>
              <a:rPr lang="en-US" sz="2400" dirty="0" smtClean="0"/>
              <a:t>Date</a:t>
            </a:r>
            <a:r>
              <a:rPr lang="en-US" sz="2400" dirty="0"/>
              <a:t>: </a:t>
            </a:r>
            <a:r>
              <a:rPr lang="en-US" sz="2400" dirty="0" smtClean="0"/>
              <a:t> July </a:t>
            </a:r>
            <a:r>
              <a:rPr lang="en-US" sz="2400" dirty="0"/>
              <a:t>26 (Pre-event</a:t>
            </a:r>
            <a:r>
              <a:rPr lang="en-US" sz="2400" dirty="0" smtClean="0"/>
              <a:t>), </a:t>
            </a:r>
            <a:r>
              <a:rPr lang="en-US" sz="2400" dirty="0"/>
              <a:t>July 27 – 29 (Main Conference</a:t>
            </a:r>
            <a:r>
              <a:rPr lang="en-US" sz="2400" dirty="0" smtClean="0"/>
              <a:t>)</a:t>
            </a:r>
          </a:p>
          <a:p>
            <a:r>
              <a:rPr lang="en-US" sz="2400" dirty="0" smtClean="0"/>
              <a:t>Venue: </a:t>
            </a:r>
            <a:r>
              <a:rPr lang="fr-FR" sz="2400" dirty="0" smtClean="0"/>
              <a:t>NTUH </a:t>
            </a:r>
            <a:r>
              <a:rPr lang="fr-FR" sz="2400" dirty="0"/>
              <a:t>International Convention Center, Taipei </a:t>
            </a:r>
            <a:endParaRPr lang="fr-FR" sz="2400" dirty="0" smtClean="0"/>
          </a:p>
          <a:p>
            <a:r>
              <a:rPr lang="fr-FR" sz="2400" dirty="0" err="1" smtClean="0"/>
              <a:t>Theme</a:t>
            </a:r>
            <a:r>
              <a:rPr lang="fr-FR" sz="2400" dirty="0" smtClean="0"/>
              <a:t>: A New Internet </a:t>
            </a:r>
            <a:r>
              <a:rPr lang="fr-FR" sz="2400" dirty="0" err="1" smtClean="0"/>
              <a:t>Era</a:t>
            </a:r>
            <a:r>
              <a:rPr lang="fr-FR" sz="2400" dirty="0" smtClean="0"/>
              <a:t> – </a:t>
            </a:r>
            <a:r>
              <a:rPr lang="fr-FR" sz="2400" dirty="0" err="1" smtClean="0"/>
              <a:t>Merging</a:t>
            </a:r>
            <a:r>
              <a:rPr lang="fr-FR" sz="2400" dirty="0" smtClean="0"/>
              <a:t> </a:t>
            </a:r>
            <a:r>
              <a:rPr lang="fr-FR" sz="2400" dirty="0" err="1" smtClean="0"/>
              <a:t>Physical</a:t>
            </a:r>
            <a:r>
              <a:rPr lang="fr-FR" sz="2400" dirty="0" smtClean="0"/>
              <a:t> </a:t>
            </a:r>
            <a:r>
              <a:rPr lang="fr-FR" sz="2400" dirty="0" err="1" smtClean="0"/>
              <a:t>Space</a:t>
            </a:r>
            <a:r>
              <a:rPr lang="fr-FR" sz="2400" dirty="0" smtClean="0"/>
              <a:t> </a:t>
            </a:r>
            <a:r>
              <a:rPr lang="fr-FR" sz="2400" dirty="0" err="1" smtClean="0"/>
              <a:t>with</a:t>
            </a:r>
            <a:r>
              <a:rPr lang="fr-FR" sz="2400" dirty="0" smtClean="0"/>
              <a:t> Cyberspace</a:t>
            </a:r>
            <a:endParaRPr lang="fr-FR" sz="2400" dirty="0"/>
          </a:p>
          <a:p>
            <a:r>
              <a:rPr lang="en-US" sz="2400" dirty="0" smtClean="0"/>
              <a:t>Local </a:t>
            </a:r>
            <a:r>
              <a:rPr lang="en-US" sz="2400" dirty="0"/>
              <a:t>Hosts: </a:t>
            </a:r>
            <a:endParaRPr lang="en-US" sz="2400" dirty="0" smtClean="0"/>
          </a:p>
          <a:p>
            <a:pPr lvl="1"/>
            <a:r>
              <a:rPr lang="en-US" sz="2000" dirty="0" smtClean="0"/>
              <a:t>NIIEPA</a:t>
            </a:r>
          </a:p>
          <a:p>
            <a:pPr lvl="1"/>
            <a:r>
              <a:rPr lang="en-US" sz="2000" dirty="0" smtClean="0"/>
              <a:t>MOTC of </a:t>
            </a:r>
            <a:br>
              <a:rPr lang="en-US" sz="2000" dirty="0" smtClean="0"/>
            </a:br>
            <a:r>
              <a:rPr lang="en-US" sz="2000" dirty="0" smtClean="0"/>
              <a:t>Taipei Government</a:t>
            </a:r>
            <a:endParaRPr lang="en-US" sz="2000" dirty="0"/>
          </a:p>
          <a:p>
            <a:endParaRPr lang="en-US" sz="2000" dirty="0"/>
          </a:p>
        </p:txBody>
      </p:sp>
      <p:pic>
        <p:nvPicPr>
          <p:cNvPr id="8" name="Picture 7"/>
          <p:cNvPicPr>
            <a:picLocks noChangeAspect="1"/>
          </p:cNvPicPr>
          <p:nvPr/>
        </p:nvPicPr>
        <p:blipFill>
          <a:blip r:embed="rId4"/>
          <a:stretch>
            <a:fillRect/>
          </a:stretch>
        </p:blipFill>
        <p:spPr>
          <a:xfrm>
            <a:off x="3756095" y="2834303"/>
            <a:ext cx="5314278" cy="3950077"/>
          </a:xfrm>
          <a:prstGeom prst="rect">
            <a:avLst/>
          </a:prstGeom>
        </p:spPr>
      </p:pic>
    </p:spTree>
    <p:extLst>
      <p:ext uri="{BB962C8B-B14F-4D97-AF65-F5344CB8AC3E}">
        <p14:creationId xmlns:p14="http://schemas.microsoft.com/office/powerpoint/2010/main" val="26097094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APrIGF</a:t>
            </a:r>
            <a:r>
              <a:rPr lang="en-US" dirty="0" smtClean="0"/>
              <a:t> 2016 Statistics</a:t>
            </a:r>
            <a:endParaRPr lang="en-US" dirty="0"/>
          </a:p>
        </p:txBody>
      </p:sp>
      <p:sp>
        <p:nvSpPr>
          <p:cNvPr id="3" name="Content Placeholder 2"/>
          <p:cNvSpPr>
            <a:spLocks noGrp="1"/>
          </p:cNvSpPr>
          <p:nvPr>
            <p:ph idx="1"/>
          </p:nvPr>
        </p:nvSpPr>
        <p:spPr>
          <a:xfrm>
            <a:off x="457200" y="943918"/>
            <a:ext cx="8229600" cy="5328592"/>
          </a:xfrm>
        </p:spPr>
        <p:txBody>
          <a:bodyPr>
            <a:normAutofit/>
          </a:bodyPr>
          <a:lstStyle/>
          <a:p>
            <a:r>
              <a:rPr lang="fr-FR" sz="2000" b="1" dirty="0"/>
              <a:t>Total Participants: </a:t>
            </a:r>
            <a:endParaRPr lang="fr-FR" sz="2000" b="1" dirty="0" smtClean="0"/>
          </a:p>
          <a:p>
            <a:pPr lvl="1"/>
            <a:r>
              <a:rPr lang="fr-FR" sz="2000" dirty="0" smtClean="0"/>
              <a:t>317 ( </a:t>
            </a:r>
            <a:r>
              <a:rPr lang="fr-FR" sz="2000" dirty="0" err="1" smtClean="0"/>
              <a:t>Overseas</a:t>
            </a:r>
            <a:r>
              <a:rPr lang="fr-FR" sz="2000" dirty="0" smtClean="0"/>
              <a:t> 200; Local 117) </a:t>
            </a:r>
            <a:r>
              <a:rPr lang="fr-FR" sz="2000" dirty="0"/>
              <a:t>(</a:t>
            </a:r>
            <a:r>
              <a:rPr lang="fr-FR" sz="2000" dirty="0" err="1"/>
              <a:t>including</a:t>
            </a:r>
            <a:r>
              <a:rPr lang="fr-FR" sz="2000" dirty="0"/>
              <a:t> </a:t>
            </a:r>
            <a:r>
              <a:rPr lang="fr-FR" sz="2000" dirty="0" err="1"/>
              <a:t>yIGF</a:t>
            </a:r>
            <a:r>
              <a:rPr lang="fr-FR" sz="2000" dirty="0"/>
              <a:t>) </a:t>
            </a:r>
            <a:endParaRPr lang="fr-FR" sz="2000" dirty="0" smtClean="0"/>
          </a:p>
          <a:p>
            <a:pPr lvl="1"/>
            <a:r>
              <a:rPr lang="fr-FR" sz="2000" dirty="0" err="1" smtClean="0"/>
              <a:t>from</a:t>
            </a:r>
            <a:r>
              <a:rPr lang="fr-FR" sz="2000" dirty="0" smtClean="0"/>
              <a:t> </a:t>
            </a:r>
            <a:r>
              <a:rPr lang="fr-FR" sz="2000" dirty="0"/>
              <a:t>26 countries/districts </a:t>
            </a:r>
            <a:endParaRPr lang="fr-FR" sz="2000" dirty="0" smtClean="0"/>
          </a:p>
          <a:p>
            <a:pPr lvl="1"/>
            <a:r>
              <a:rPr lang="en-US" sz="2000" dirty="0" smtClean="0"/>
              <a:t>including </a:t>
            </a:r>
            <a:r>
              <a:rPr lang="en-US" sz="2000" dirty="0"/>
              <a:t>42 government representatives from 11 countries/districts </a:t>
            </a:r>
            <a:endParaRPr lang="fr-FR" sz="2000" dirty="0"/>
          </a:p>
          <a:p>
            <a:r>
              <a:rPr lang="fr-FR" sz="2000" b="1" dirty="0" err="1"/>
              <a:t>Number</a:t>
            </a:r>
            <a:r>
              <a:rPr lang="fr-FR" sz="2000" b="1" dirty="0"/>
              <a:t> of Sessions</a:t>
            </a:r>
            <a:r>
              <a:rPr lang="fr-FR" sz="2000" b="1" dirty="0" smtClean="0"/>
              <a:t>:  </a:t>
            </a:r>
            <a:r>
              <a:rPr lang="cs-CZ" sz="2000" dirty="0" smtClean="0"/>
              <a:t>30 </a:t>
            </a:r>
            <a:r>
              <a:rPr lang="cs-CZ" sz="2000" dirty="0" err="1"/>
              <a:t>parallel</a:t>
            </a:r>
            <a:r>
              <a:rPr lang="cs-CZ" sz="2000" dirty="0"/>
              <a:t> </a:t>
            </a:r>
            <a:r>
              <a:rPr lang="cs-CZ" sz="2000" dirty="0" err="1" smtClean="0"/>
              <a:t>sessions</a:t>
            </a:r>
            <a:r>
              <a:rPr lang="cs-CZ" sz="2000" dirty="0"/>
              <a:t> </a:t>
            </a:r>
            <a:r>
              <a:rPr lang="cs-CZ" sz="2000" dirty="0" smtClean="0"/>
              <a:t>&amp; 4 </a:t>
            </a:r>
            <a:r>
              <a:rPr lang="cs-CZ" sz="2000" dirty="0" err="1" smtClean="0"/>
              <a:t>plenaries</a:t>
            </a:r>
            <a:endParaRPr lang="cs-CZ" sz="2000" dirty="0"/>
          </a:p>
          <a:p>
            <a:r>
              <a:rPr lang="is-IS" sz="2000" b="1" dirty="0" smtClean="0"/>
              <a:t>Number </a:t>
            </a:r>
            <a:r>
              <a:rPr lang="is-IS" sz="2000" b="1" dirty="0"/>
              <a:t>of Speakers: </a:t>
            </a:r>
            <a:r>
              <a:rPr lang="is-IS" sz="2000" dirty="0" smtClean="0"/>
              <a:t>110</a:t>
            </a:r>
          </a:p>
          <a:p>
            <a:r>
              <a:rPr lang="is-IS" sz="2000" b="1" dirty="0" smtClean="0"/>
              <a:t>Number </a:t>
            </a:r>
            <a:r>
              <a:rPr lang="is-IS" sz="2000" b="1" dirty="0"/>
              <a:t>of Fellows: </a:t>
            </a:r>
            <a:r>
              <a:rPr lang="is-IS" sz="2000" dirty="0" smtClean="0"/>
              <a:t>19 (Out of 127 applications</a:t>
            </a:r>
            <a:r>
              <a:rPr lang="is-IS" sz="2000" dirty="0" smtClean="0"/>
              <a:t>)</a:t>
            </a:r>
          </a:p>
          <a:p>
            <a:r>
              <a:rPr lang="is-IS" sz="2000" b="1" dirty="0" smtClean="0"/>
              <a:t>Total Expenses: </a:t>
            </a:r>
            <a:r>
              <a:rPr lang="en-US" sz="2000" dirty="0" smtClean="0"/>
              <a:t>USD$</a:t>
            </a:r>
            <a:r>
              <a:rPr lang="en-US" sz="2000" dirty="0"/>
              <a:t>221,530 	</a:t>
            </a:r>
          </a:p>
          <a:p>
            <a:pPr marL="0" indent="0">
              <a:buNone/>
            </a:pPr>
            <a:endParaRPr lang="is-IS" sz="2000" b="1"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0437" y="4711590"/>
            <a:ext cx="3221970" cy="214583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711590"/>
            <a:ext cx="3249604" cy="216423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4396" y="4711590"/>
            <a:ext cx="3249604" cy="2164236"/>
          </a:xfrm>
          <a:prstGeom prst="rect">
            <a:avLst/>
          </a:prstGeom>
        </p:spPr>
      </p:pic>
    </p:spTree>
    <p:extLst>
      <p:ext uri="{BB962C8B-B14F-4D97-AF65-F5344CB8AC3E}">
        <p14:creationId xmlns:p14="http://schemas.microsoft.com/office/powerpoint/2010/main" val="37744142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APrIGF</a:t>
            </a:r>
            <a:r>
              <a:rPr lang="en-US" dirty="0"/>
              <a:t> 2016 Statistics</a:t>
            </a:r>
          </a:p>
        </p:txBody>
      </p:sp>
      <p:pic>
        <p:nvPicPr>
          <p:cNvPr id="4" name="Picture 3"/>
          <p:cNvPicPr>
            <a:picLocks noChangeAspect="1"/>
          </p:cNvPicPr>
          <p:nvPr/>
        </p:nvPicPr>
        <p:blipFill>
          <a:blip r:embed="rId2"/>
          <a:stretch>
            <a:fillRect/>
          </a:stretch>
        </p:blipFill>
        <p:spPr>
          <a:xfrm>
            <a:off x="994013" y="993711"/>
            <a:ext cx="7235165" cy="5744283"/>
          </a:xfrm>
          <a:prstGeom prst="rect">
            <a:avLst/>
          </a:prstGeom>
        </p:spPr>
      </p:pic>
    </p:spTree>
    <p:extLst>
      <p:ext uri="{BB962C8B-B14F-4D97-AF65-F5344CB8AC3E}">
        <p14:creationId xmlns:p14="http://schemas.microsoft.com/office/powerpoint/2010/main" val="28801248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otAsia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DotAsia Templates.thmx</Template>
  <TotalTime>8400</TotalTime>
  <Words>1422</Words>
  <Application>Microsoft Macintosh PowerPoint</Application>
  <PresentationFormat>On-screen Show (4:3)</PresentationFormat>
  <Paragraphs>202</Paragraphs>
  <Slides>21</Slides>
  <Notes>17</Notes>
  <HiddenSlides>0</HiddenSlides>
  <MMClips>0</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DotAsia Templates</vt:lpstr>
      <vt:lpstr>1_Office Theme</vt:lpstr>
      <vt:lpstr>2_Office Theme</vt:lpstr>
      <vt:lpstr>3_Office Theme</vt:lpstr>
      <vt:lpstr>Asia Pacific Regional Internet Governance Forum (APrIGF)  Secretariat Updates</vt:lpstr>
      <vt:lpstr>PowerPoint Presentation</vt:lpstr>
      <vt:lpstr>PowerPoint Presentation</vt:lpstr>
      <vt:lpstr>Past APrIGFs &amp; YIGFs</vt:lpstr>
      <vt:lpstr>Multi-Stakeholder Steering Group (MSG)</vt:lpstr>
      <vt:lpstr>Multi-Stakeholder Steering Group (MSG)</vt:lpstr>
      <vt:lpstr>APrIGF 2016 (https://2016.aprigf.asia)</vt:lpstr>
      <vt:lpstr>APrIGF 2016 Statistics</vt:lpstr>
      <vt:lpstr>APrIGF 2016 Statistics</vt:lpstr>
      <vt:lpstr>YIGF 2016</vt:lpstr>
      <vt:lpstr>Organize your local YIGF!</vt:lpstr>
      <vt:lpstr>APrIGF Program Agenda - 94 Workshop Proposals Received! - 44 proposals accepted   - 30 parallel sessions (including mergers) - 4 plenaries (Opening, Closing, Townhall Sessions)</vt:lpstr>
      <vt:lpstr>PowerPoint Presentation</vt:lpstr>
      <vt:lpstr>Asia Pacific Leadership Internet Program (APILP)</vt:lpstr>
      <vt:lpstr>Synthesis Document 2016</vt:lpstr>
      <vt:lpstr>Synthesis Document 2016</vt:lpstr>
      <vt:lpstr>Way of Contribution </vt:lpstr>
      <vt:lpstr>Synthesis Document 2016</vt:lpstr>
      <vt:lpstr>Host: AuDA  Date: Oct 2017 (TBC) Stay tuned to submit your workshop or apply for fellowship! Remote Participation is also available.</vt:lpstr>
      <vt:lpstr>Join the APrIGF Processes</vt:lpstr>
      <vt:lpstr>Internet Governance is Fun! Join us =)</vt:lpstr>
    </vt:vector>
  </TitlesOfParts>
  <Company>DotAsia Organisation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Yannis Li</dc:creator>
  <cp:lastModifiedBy>Yannis Li</cp:lastModifiedBy>
  <cp:revision>60</cp:revision>
  <dcterms:created xsi:type="dcterms:W3CDTF">2016-09-01T09:23:33Z</dcterms:created>
  <dcterms:modified xsi:type="dcterms:W3CDTF">2016-10-01T01:08:20Z</dcterms:modified>
</cp:coreProperties>
</file>